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4165254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ACADEMIC RESEARCH WRITING IS ABOUT BECOMING PART OF THE “CONVERSATION”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7"/>
            <a:ext cx="8791575" cy="191616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02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3346270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“STEPS” FOR CONDUCTING RESEARCH (INCLUDING RHETORICAL ANALYSIS)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917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CHOOSE / PROPOSE A (MORE SPECIFIC) TOPIC</a:t>
            </a:r>
            <a:br>
              <a:rPr lang="en-US" sz="24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677725"/>
            <a:ext cx="9905999" cy="4556098"/>
          </a:xfrm>
        </p:spPr>
        <p:txBody>
          <a:bodyPr/>
          <a:lstStyle/>
          <a:p>
            <a:pPr lvl="0"/>
            <a:r>
              <a:rPr lang="en-US" sz="3200" dirty="0"/>
              <a:t>ASSIGNMENT  DETAILS THAT MATTER</a:t>
            </a:r>
            <a:endParaRPr lang="en-US" dirty="0"/>
          </a:p>
          <a:p>
            <a:pPr lvl="1"/>
            <a:r>
              <a:rPr lang="en-US" sz="2800" dirty="0"/>
              <a:t>Scope – Length appropriate to purpose and requirements</a:t>
            </a:r>
            <a:endParaRPr lang="en-US" dirty="0"/>
          </a:p>
          <a:p>
            <a:pPr lvl="1"/>
            <a:r>
              <a:rPr lang="en-US" sz="2800" dirty="0"/>
              <a:t>Purpose – Inform/educate while proving a point  - an “argument”</a:t>
            </a:r>
            <a:endParaRPr lang="en-US" dirty="0"/>
          </a:p>
          <a:p>
            <a:pPr lvl="2"/>
            <a:r>
              <a:rPr lang="en-US" sz="2400" dirty="0"/>
              <a:t>Proposal, Position, or Evaluation</a:t>
            </a:r>
            <a:endParaRPr lang="en-US" dirty="0"/>
          </a:p>
          <a:p>
            <a:pPr lvl="1"/>
            <a:r>
              <a:rPr lang="en-US" sz="2800" dirty="0"/>
              <a:t>Audience –keep yours in mind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664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u="sng" dirty="0"/>
              <a:t>CHOOSE / PROPOSE A (MORE SPECIFIC) TOPIC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789043"/>
            <a:ext cx="9905999" cy="4460682"/>
          </a:xfrm>
        </p:spPr>
        <p:txBody>
          <a:bodyPr>
            <a:normAutofit lnSpcReduction="10000"/>
          </a:bodyPr>
          <a:lstStyle/>
          <a:p>
            <a:pPr lvl="1"/>
            <a:r>
              <a:rPr lang="en-US" sz="3000" dirty="0"/>
              <a:t>REQUIREMENTS FOR A WORKABLE TOPIC “ANGLE </a:t>
            </a:r>
          </a:p>
          <a:p>
            <a:pPr lvl="2"/>
            <a:r>
              <a:rPr lang="en-US" sz="2600" dirty="0"/>
              <a:t>Find a point of interest – become an “expert” through your research</a:t>
            </a:r>
            <a:endParaRPr lang="en-US" sz="1900" dirty="0"/>
          </a:p>
          <a:p>
            <a:pPr lvl="2"/>
            <a:r>
              <a:rPr lang="en-US" sz="2600" dirty="0"/>
              <a:t>Topic must include claims and evidence to “argue” your point</a:t>
            </a:r>
            <a:endParaRPr lang="en-US" sz="1900" dirty="0"/>
          </a:p>
          <a:p>
            <a:pPr lvl="2"/>
            <a:r>
              <a:rPr lang="en-US" sz="2600" dirty="0"/>
              <a:t>Enough material available – Cite quality sources in addition to work being analyzed (if lit. is involved) itself</a:t>
            </a:r>
            <a:endParaRPr lang="en-US" sz="1900" dirty="0"/>
          </a:p>
          <a:p>
            <a:pPr lvl="2"/>
            <a:r>
              <a:rPr lang="en-US" sz="2600" dirty="0"/>
              <a:t>Limit the topic for the assignment – enough to be in depth, but not so much as to be unable to achieve your purpose within limits</a:t>
            </a:r>
            <a:endParaRPr lang="en-US" sz="1900" dirty="0"/>
          </a:p>
          <a:p>
            <a:pPr lvl="2"/>
            <a:r>
              <a:rPr lang="en-US" sz="2600" dirty="0"/>
              <a:t>Propose a topic formally IF REQUESTED. </a:t>
            </a:r>
            <a:endParaRPr lang="en-US" sz="19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442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LOCATE (ADDITIONAL) SOURCES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6"/>
            <a:ext cx="9905999" cy="4079751"/>
          </a:xfrm>
        </p:spPr>
        <p:txBody>
          <a:bodyPr>
            <a:normAutofit/>
          </a:bodyPr>
          <a:lstStyle/>
          <a:p>
            <a:pPr lvl="1"/>
            <a:r>
              <a:rPr lang="en-US" sz="2800" dirty="0"/>
              <a:t>Primary source – original text/document itself</a:t>
            </a:r>
            <a:endParaRPr lang="en-US" dirty="0"/>
          </a:p>
          <a:p>
            <a:pPr lvl="2"/>
            <a:r>
              <a:rPr lang="en-US" sz="2400" dirty="0"/>
              <a:t>Examples: Lit. works, documents, autobiographies, letters, surveys, basic statistics</a:t>
            </a:r>
            <a:endParaRPr lang="en-US" dirty="0"/>
          </a:p>
          <a:p>
            <a:pPr lvl="1"/>
            <a:r>
              <a:rPr lang="en-US" sz="2800" dirty="0"/>
              <a:t>Secondary source – Someone’s comments or analysis of a primary source</a:t>
            </a:r>
            <a:endParaRPr lang="en-US" dirty="0"/>
          </a:p>
          <a:p>
            <a:pPr lvl="2"/>
            <a:r>
              <a:rPr lang="en-US" sz="2400" dirty="0"/>
              <a:t>Examples: comments on or analysis of text, other related writings</a:t>
            </a:r>
            <a:endParaRPr lang="en-US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90791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LOCATE (ADDITIONAL)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6"/>
            <a:ext cx="9905999" cy="3857115"/>
          </a:xfrm>
        </p:spPr>
        <p:txBody>
          <a:bodyPr>
            <a:normAutofit fontScale="92500"/>
          </a:bodyPr>
          <a:lstStyle/>
          <a:p>
            <a:pPr lvl="0"/>
            <a:r>
              <a:rPr lang="en-US" sz="3600" dirty="0"/>
              <a:t>EVALUATE SOURCES</a:t>
            </a:r>
            <a:endParaRPr lang="en-US" sz="2800" dirty="0"/>
          </a:p>
          <a:p>
            <a:pPr lvl="1"/>
            <a:r>
              <a:rPr lang="en-US" sz="3200" dirty="0"/>
              <a:t>Date of info. dependent on topic and how time sensitive it is</a:t>
            </a:r>
            <a:endParaRPr lang="en-US" sz="2400" dirty="0"/>
          </a:p>
          <a:p>
            <a:pPr lvl="1"/>
            <a:r>
              <a:rPr lang="en-US" sz="3200" dirty="0"/>
              <a:t>Check info. on author.  Is he/she reliable and knowledgeable?</a:t>
            </a:r>
            <a:endParaRPr lang="en-US" sz="2400" dirty="0"/>
          </a:p>
          <a:p>
            <a:pPr lvl="1"/>
            <a:r>
              <a:rPr lang="en-US" sz="3200" dirty="0"/>
              <a:t>Check publisher.  If topic is scholarly, publisher should be too.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696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/>
          <a:lstStyle/>
          <a:p>
            <a:r>
              <a:rPr lang="en-US" b="1" u="sng" dirty="0"/>
              <a:t>LOCATE (ADDITIONAL)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852653"/>
            <a:ext cx="9905999" cy="4564049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sz="3000" dirty="0"/>
              <a:t>INTERNET SOURCES  - Evaluate sources using the following criteria:</a:t>
            </a:r>
            <a:endParaRPr lang="en-US" sz="2200" dirty="0"/>
          </a:p>
          <a:p>
            <a:pPr lvl="1"/>
            <a:r>
              <a:rPr lang="en-US" sz="2600" dirty="0"/>
              <a:t>Author - Qualified? How?</a:t>
            </a:r>
            <a:endParaRPr lang="en-US" sz="1900" dirty="0"/>
          </a:p>
          <a:p>
            <a:pPr lvl="1"/>
            <a:r>
              <a:rPr lang="en-US" sz="2600" dirty="0"/>
              <a:t>Accuracy - Facts or just opinions?</a:t>
            </a:r>
            <a:endParaRPr lang="en-US" sz="1900" dirty="0"/>
          </a:p>
          <a:p>
            <a:pPr lvl="1"/>
            <a:r>
              <a:rPr lang="en-US" sz="2600" dirty="0"/>
              <a:t>Date published  - How recently updated?</a:t>
            </a:r>
            <a:endParaRPr lang="en-US" sz="1900" dirty="0"/>
          </a:p>
          <a:p>
            <a:pPr lvl="1"/>
            <a:r>
              <a:rPr lang="en-US" sz="2600" dirty="0"/>
              <a:t>Bias? – Beware of exaggeration, name-calling, &amp; stereotyping</a:t>
            </a:r>
            <a:endParaRPr lang="en-US" sz="1900" dirty="0"/>
          </a:p>
          <a:p>
            <a:pPr lvl="1"/>
            <a:r>
              <a:rPr lang="en-US" sz="2600" dirty="0"/>
              <a:t>Note the URL. </a:t>
            </a:r>
            <a:endParaRPr lang="en-US" sz="1900" dirty="0"/>
          </a:p>
          <a:p>
            <a:pPr lvl="2"/>
            <a:r>
              <a:rPr lang="en-US" sz="2200" dirty="0"/>
              <a:t>.</a:t>
            </a:r>
            <a:r>
              <a:rPr lang="en-US" sz="2200" dirty="0" err="1"/>
              <a:t>gov</a:t>
            </a:r>
            <a:r>
              <a:rPr lang="en-US" sz="2200" dirty="0"/>
              <a:t>  (government agency)</a:t>
            </a:r>
            <a:endParaRPr lang="en-US" sz="1700" dirty="0"/>
          </a:p>
          <a:p>
            <a:pPr lvl="2"/>
            <a:r>
              <a:rPr lang="en-US" sz="2200" dirty="0"/>
              <a:t>.</a:t>
            </a:r>
            <a:r>
              <a:rPr lang="en-US" sz="2200" dirty="0" err="1"/>
              <a:t>edu</a:t>
            </a:r>
            <a:r>
              <a:rPr lang="en-US" sz="2200" dirty="0"/>
              <a:t> (educational resource) </a:t>
            </a:r>
            <a:endParaRPr lang="en-US" sz="1700" dirty="0"/>
          </a:p>
          <a:p>
            <a:pPr lvl="2"/>
            <a:r>
              <a:rPr lang="en-US" sz="2200" dirty="0"/>
              <a:t>.org (non-profit organization)</a:t>
            </a:r>
            <a:endParaRPr lang="en-US" sz="1700" dirty="0"/>
          </a:p>
          <a:p>
            <a:pPr lvl="2"/>
            <a:r>
              <a:rPr lang="en-US" sz="2200" dirty="0"/>
              <a:t>.com or .co (business –or news organizations)</a:t>
            </a:r>
            <a:endParaRPr lang="en-US" sz="1700" dirty="0"/>
          </a:p>
          <a:p>
            <a:pPr lvl="2"/>
            <a:r>
              <a:rPr lang="en-US" sz="2200" dirty="0" err="1"/>
              <a:t>.net</a:t>
            </a:r>
            <a:r>
              <a:rPr lang="en-US" sz="2200" dirty="0"/>
              <a:t> (variety)</a:t>
            </a:r>
            <a:endParaRPr lang="en-US" sz="17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986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LOCATE (ADDITIONAL)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4644" y="2249487"/>
            <a:ext cx="10471868" cy="3769650"/>
          </a:xfrm>
        </p:spPr>
        <p:txBody>
          <a:bodyPr/>
          <a:lstStyle/>
          <a:p>
            <a:pPr lvl="0"/>
            <a:r>
              <a:rPr lang="en-US" sz="3200" dirty="0"/>
              <a:t>SCHOOL RESOURCES (TRUSTED ONLINE DATABASES SOURCES)</a:t>
            </a:r>
            <a:endParaRPr lang="en-US" dirty="0"/>
          </a:p>
          <a:p>
            <a:pPr lvl="1"/>
            <a:r>
              <a:rPr lang="en-US" sz="2800" dirty="0"/>
              <a:t>GCHS - </a:t>
            </a:r>
            <a:r>
              <a:rPr lang="en-US" sz="2800" dirty="0" err="1"/>
              <a:t>InfoTrac</a:t>
            </a:r>
            <a:r>
              <a:rPr lang="en-US" sz="2800" dirty="0"/>
              <a:t>, Gale Student Resources, Opposing Viewpoints, EBSCO</a:t>
            </a:r>
            <a:endParaRPr lang="en-US" dirty="0"/>
          </a:p>
          <a:p>
            <a:pPr lvl="1"/>
            <a:r>
              <a:rPr lang="en-US" sz="2800" dirty="0"/>
              <a:t>SWIC Online databases – Academic Universe, JSTOR, EBSCO, OCLC FirstSearch, Opposing Viewpoints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265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LOCATE (ADDITIONAL)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6"/>
            <a:ext cx="9905999" cy="3873017"/>
          </a:xfrm>
        </p:spPr>
        <p:txBody>
          <a:bodyPr/>
          <a:lstStyle/>
          <a:p>
            <a:pPr lvl="0"/>
            <a:r>
              <a:rPr lang="en-US" sz="3200" dirty="0"/>
              <a:t>KEEP TRACK OF POTENTIAL SOURCES – Working bibliography</a:t>
            </a:r>
            <a:endParaRPr lang="en-US" dirty="0"/>
          </a:p>
          <a:p>
            <a:pPr lvl="1"/>
            <a:r>
              <a:rPr lang="en-US" sz="2800" dirty="0"/>
              <a:t>Keep a working list of sources you might use.  </a:t>
            </a:r>
            <a:endParaRPr lang="en-US" dirty="0"/>
          </a:p>
          <a:p>
            <a:pPr lvl="1"/>
            <a:r>
              <a:rPr lang="en-US" sz="2800" dirty="0"/>
              <a:t>Record info. as MLA requires </a:t>
            </a:r>
            <a:endParaRPr lang="en-US" dirty="0"/>
          </a:p>
          <a:p>
            <a:pPr lvl="1"/>
            <a:r>
              <a:rPr lang="en-US" sz="2800" dirty="0"/>
              <a:t>Annotate your bibliography if required by writing a brief abstract about each potential source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050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READ &amp; TAKE NOTES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GENERATE &amp; REFINE IDEAS  - READ sources, ANNOTATE, make notes (web, </a:t>
            </a:r>
            <a:r>
              <a:rPr lang="en-US" sz="3600" dirty="0" err="1"/>
              <a:t>quickwrite</a:t>
            </a:r>
            <a:r>
              <a:rPr lang="en-US" sz="3600" dirty="0"/>
              <a:t>, list, outline, etc.)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155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READ &amp; TAKE NOTES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558456"/>
            <a:ext cx="9905999" cy="4874149"/>
          </a:xfrm>
        </p:spPr>
        <p:txBody>
          <a:bodyPr>
            <a:normAutofit/>
          </a:bodyPr>
          <a:lstStyle/>
          <a:p>
            <a:pPr lvl="0"/>
            <a:r>
              <a:rPr lang="en-US" sz="2800" dirty="0"/>
              <a:t>PLAN / WORKING OUTLINE – Make a plan, listing main topics, subtopics, and/or questions in a logical order to guide research &amp; notetaking.  Change it as you go. </a:t>
            </a:r>
            <a:endParaRPr lang="en-US" sz="2000" dirty="0"/>
          </a:p>
          <a:p>
            <a:pPr lvl="1"/>
            <a:r>
              <a:rPr lang="en-US" sz="2400" dirty="0"/>
              <a:t>What ? do you want to find answers to?</a:t>
            </a:r>
            <a:endParaRPr lang="en-US" sz="1800" dirty="0"/>
          </a:p>
          <a:p>
            <a:pPr lvl="1"/>
            <a:r>
              <a:rPr lang="en-US" sz="2400" dirty="0"/>
              <a:t>What are the most </a:t>
            </a:r>
            <a:r>
              <a:rPr lang="en-US" sz="2400" dirty="0" err="1"/>
              <a:t>impt</a:t>
            </a:r>
            <a:r>
              <a:rPr lang="en-US" sz="2400" dirty="0"/>
              <a:t>. Ideas I want to show in the paper?</a:t>
            </a:r>
            <a:endParaRPr lang="en-US" sz="1800" dirty="0"/>
          </a:p>
          <a:p>
            <a:pPr lvl="1"/>
            <a:r>
              <a:rPr lang="en-US" sz="2400" dirty="0"/>
              <a:t>What bkgd. Info. is needed?</a:t>
            </a:r>
            <a:endParaRPr lang="en-US" sz="1800" dirty="0"/>
          </a:p>
          <a:p>
            <a:pPr lvl="1"/>
            <a:r>
              <a:rPr lang="en-US" sz="2400" dirty="0"/>
              <a:t>What are the main sections going to be about &amp; how do they relate?</a:t>
            </a:r>
            <a:endParaRPr lang="en-US" sz="1800" dirty="0"/>
          </a:p>
          <a:p>
            <a:pPr lvl="1"/>
            <a:r>
              <a:rPr lang="en-US" sz="2400" dirty="0"/>
              <a:t>How can the info. be best organized?</a:t>
            </a:r>
            <a:endParaRPr lang="en-US" sz="1800" dirty="0"/>
          </a:p>
          <a:p>
            <a:pPr lvl="1"/>
            <a:r>
              <a:rPr lang="en-US" sz="2400" dirty="0"/>
              <a:t>What conclusions are expected after reading the paper?</a:t>
            </a:r>
            <a:endParaRPr lang="en-US" sz="1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33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READ &amp; TAKE NOTES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630017"/>
            <a:ext cx="9905999" cy="4778734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2800" dirty="0"/>
              <a:t>AVOID PLAGIARISM – DO NOT copy the IDEAS or words of others without giving credit where credit is due!!! </a:t>
            </a:r>
            <a:endParaRPr lang="en-US" sz="2000" dirty="0"/>
          </a:p>
          <a:p>
            <a:pPr lvl="1"/>
            <a:r>
              <a:rPr lang="en-US" sz="2400" dirty="0"/>
              <a:t>Intentional – Copy large chunks from sources or “borrow” another student’s paper – TEACHERS KNOW YOUR STYLE &amp; THIS LOOKS HIGHLY SUSPICIOUS!!</a:t>
            </a:r>
            <a:endParaRPr lang="en-US" sz="1800" dirty="0"/>
          </a:p>
          <a:p>
            <a:pPr lvl="1"/>
            <a:r>
              <a:rPr lang="en-US" sz="2400" dirty="0"/>
              <a:t>Accidental – Forget? that a source is being quoted and failing to give credit</a:t>
            </a:r>
            <a:endParaRPr lang="en-US" sz="1800" dirty="0"/>
          </a:p>
          <a:p>
            <a:pPr lvl="1"/>
            <a:r>
              <a:rPr lang="en-US" sz="2400" dirty="0"/>
              <a:t>Patchwork – Simply piecing together a paper by using entire sections from singular sources causes a kind of plagiarism.  Truly integrate ideas – make connections.</a:t>
            </a:r>
            <a:endParaRPr lang="en-US" sz="1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015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READ &amp; TAKE NOTES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558456"/>
            <a:ext cx="9905999" cy="4882101"/>
          </a:xfrm>
        </p:spPr>
        <p:txBody>
          <a:bodyPr/>
          <a:lstStyle/>
          <a:p>
            <a:pPr lvl="0"/>
            <a:r>
              <a:rPr lang="en-US" sz="3200" dirty="0"/>
              <a:t>TYPES OF NOTES </a:t>
            </a:r>
            <a:endParaRPr lang="en-US" dirty="0"/>
          </a:p>
          <a:p>
            <a:pPr lvl="1"/>
            <a:r>
              <a:rPr lang="en-US" sz="2800" dirty="0"/>
              <a:t>DIRECT QUOTATIONS – Copy it down word for word (EXACTLY)                                                  </a:t>
            </a:r>
            <a:endParaRPr lang="en-US" dirty="0"/>
          </a:p>
          <a:p>
            <a:r>
              <a:rPr lang="en-US" sz="3200" dirty="0"/>
              <a:t>In your actual paper = Use quotes sparingly &amp; for specific points                                     </a:t>
            </a:r>
            <a:endParaRPr lang="en-US" dirty="0"/>
          </a:p>
          <a:p>
            <a:pPr lvl="1"/>
            <a:r>
              <a:rPr lang="en-US" sz="2800" dirty="0"/>
              <a:t>PARAPHRASING – restate the author’s ideas in your own words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dirty="0"/>
          </a:p>
          <a:p>
            <a:pPr lvl="1"/>
            <a:r>
              <a:rPr lang="en-US" sz="2800" dirty="0"/>
              <a:t>SUMMARY – shorten into a concise summary of info.  Usually a condensed form of paraphrase    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9054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READ &amp; TAKE NOTES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3200" dirty="0"/>
              <a:t>NOTES - Be methodical</a:t>
            </a:r>
            <a:endParaRPr lang="en-US" dirty="0"/>
          </a:p>
          <a:p>
            <a:pPr lvl="1"/>
            <a:r>
              <a:rPr lang="en-US" sz="2800" dirty="0"/>
              <a:t>Notecards, Notebooks, Annotations </a:t>
            </a:r>
            <a:endParaRPr lang="en-US" dirty="0"/>
          </a:p>
          <a:p>
            <a:pPr lvl="2"/>
            <a:r>
              <a:rPr lang="en-US" sz="2400" dirty="0"/>
              <a:t>Author / Title if needed &amp; page number </a:t>
            </a:r>
            <a:endParaRPr lang="en-US" dirty="0"/>
          </a:p>
          <a:p>
            <a:pPr lvl="2"/>
            <a:r>
              <a:rPr lang="en-US" sz="2400" dirty="0"/>
              <a:t>If cards, number to correspond with numbered source info. </a:t>
            </a:r>
            <a:endParaRPr lang="en-US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667802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THESIS STATEMENT 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6"/>
            <a:ext cx="9905999" cy="3880969"/>
          </a:xfrm>
        </p:spPr>
        <p:txBody>
          <a:bodyPr>
            <a:normAutofit/>
          </a:bodyPr>
          <a:lstStyle/>
          <a:p>
            <a:r>
              <a:rPr lang="en-US" sz="3200" dirty="0"/>
              <a:t>DEFINITION – single declarative statement  that shares the </a:t>
            </a:r>
            <a:r>
              <a:rPr lang="en-US" sz="3200" i="1" u="sng" dirty="0"/>
              <a:t>directed/projected </a:t>
            </a:r>
            <a:r>
              <a:rPr lang="en-US" sz="3200" dirty="0"/>
              <a:t>idea of the paper; identifies topic, focus, and </a:t>
            </a:r>
            <a:r>
              <a:rPr lang="en-US" sz="3200" b="1" u="sng" dirty="0"/>
              <a:t>suggests</a:t>
            </a:r>
            <a:r>
              <a:rPr lang="en-US" sz="3200" dirty="0"/>
              <a:t> what will be covered </a:t>
            </a:r>
          </a:p>
          <a:p>
            <a:r>
              <a:rPr lang="en-US" sz="3200" dirty="0"/>
              <a:t>DOESN’T HAVE TO BE WRITTEN FIRST!</a:t>
            </a:r>
          </a:p>
          <a:p>
            <a:r>
              <a:rPr lang="en-US" sz="2800" dirty="0"/>
              <a:t>PLACEMENT– Somewhere in the opening section (Depends on length &amp; organization)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295747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THESIS STATEMENT 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781092"/>
            <a:ext cx="9905999" cy="4301656"/>
          </a:xfrm>
        </p:spPr>
        <p:txBody>
          <a:bodyPr>
            <a:normAutofit/>
          </a:bodyPr>
          <a:lstStyle/>
          <a:p>
            <a:pPr lvl="0"/>
            <a:r>
              <a:rPr lang="en-US" sz="3200" dirty="0"/>
              <a:t>GUIDELINES</a:t>
            </a:r>
            <a:endParaRPr lang="en-US" dirty="0"/>
          </a:p>
          <a:p>
            <a:pPr lvl="1"/>
            <a:r>
              <a:rPr lang="en-US" sz="2800" dirty="0"/>
              <a:t>Never a question!</a:t>
            </a:r>
            <a:endParaRPr lang="en-US" dirty="0"/>
          </a:p>
          <a:p>
            <a:pPr lvl="1"/>
            <a:r>
              <a:rPr lang="en-US" sz="2800" dirty="0"/>
              <a:t>Never announces (“In this paper…”, etc.)</a:t>
            </a:r>
            <a:endParaRPr lang="en-US" dirty="0"/>
          </a:p>
          <a:p>
            <a:pPr lvl="1"/>
            <a:r>
              <a:rPr lang="en-US" sz="2800" dirty="0"/>
              <a:t>Directs where the inquiry of the paper might go</a:t>
            </a:r>
            <a:endParaRPr lang="en-US" dirty="0"/>
          </a:p>
          <a:p>
            <a:pPr lvl="1"/>
            <a:r>
              <a:rPr lang="en-US" sz="2800" dirty="0"/>
              <a:t>May suggest your conclusions – DOESN’T HAVE TO</a:t>
            </a:r>
            <a:endParaRPr lang="en-US" dirty="0"/>
          </a:p>
          <a:p>
            <a:pPr lvl="1"/>
            <a:r>
              <a:rPr lang="en-US" sz="2800" dirty="0"/>
              <a:t>Has a confident tone – Avoid hedge words and phrases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9472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THESIS STATEMENT TO FIT YOUR PURPOSE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685676"/>
            <a:ext cx="9905999" cy="4484535"/>
          </a:xfrm>
        </p:spPr>
        <p:txBody>
          <a:bodyPr/>
          <a:lstStyle/>
          <a:p>
            <a:pPr lvl="0"/>
            <a:r>
              <a:rPr lang="en-US" sz="3200" dirty="0"/>
              <a:t>PROPOSAL – Solution/Fix It</a:t>
            </a:r>
            <a:endParaRPr lang="en-US" dirty="0"/>
          </a:p>
          <a:p>
            <a:pPr lvl="1"/>
            <a:r>
              <a:rPr lang="en-US" sz="2800" dirty="0"/>
              <a:t>Thesis – establishes problem that needs solution</a:t>
            </a:r>
            <a:endParaRPr lang="en-US" dirty="0"/>
          </a:p>
          <a:p>
            <a:pPr lvl="1"/>
            <a:r>
              <a:rPr lang="en-US" sz="2800" dirty="0"/>
              <a:t>Support</a:t>
            </a:r>
            <a:endParaRPr lang="en-US" dirty="0"/>
          </a:p>
          <a:p>
            <a:pPr lvl="2"/>
            <a:r>
              <a:rPr lang="en-US" sz="2400" dirty="0"/>
              <a:t>Importance of problem</a:t>
            </a:r>
            <a:endParaRPr lang="en-US" dirty="0"/>
          </a:p>
          <a:p>
            <a:pPr lvl="2"/>
            <a:r>
              <a:rPr lang="en-US" sz="2400" dirty="0"/>
              <a:t>Solution will solve it</a:t>
            </a:r>
            <a:endParaRPr lang="en-US" dirty="0"/>
          </a:p>
          <a:p>
            <a:pPr lvl="2"/>
            <a:r>
              <a:rPr lang="en-US" sz="2400" dirty="0"/>
              <a:t>Solution can be implemented</a:t>
            </a:r>
            <a:endParaRPr lang="en-US" dirty="0"/>
          </a:p>
          <a:p>
            <a:pPr lvl="2"/>
            <a:r>
              <a:rPr lang="en-US" sz="2400" dirty="0"/>
              <a:t>Objections to feasibility or implementation of solutions anticipated</a:t>
            </a:r>
            <a:endParaRPr lang="en-US" dirty="0"/>
          </a:p>
          <a:p>
            <a:pPr lvl="2"/>
            <a:r>
              <a:rPr lang="en-US" sz="2400" dirty="0"/>
              <a:t>Alternative solutions accommodated or refuted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5902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THESIS STATEMENT TO FIT YOUR PURPOSE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844704"/>
            <a:ext cx="9905999" cy="4420924"/>
          </a:xfrm>
        </p:spPr>
        <p:txBody>
          <a:bodyPr>
            <a:normAutofit/>
          </a:bodyPr>
          <a:lstStyle/>
          <a:p>
            <a:pPr lvl="0"/>
            <a:r>
              <a:rPr lang="en-US" sz="3200" dirty="0"/>
              <a:t>POSITION –For or Against?</a:t>
            </a:r>
            <a:endParaRPr lang="en-US" dirty="0"/>
          </a:p>
          <a:p>
            <a:pPr lvl="1"/>
            <a:r>
              <a:rPr lang="en-US" sz="2800" dirty="0"/>
              <a:t>Thesis – establishes issue as controversial for “good” reason, clearly arguable</a:t>
            </a:r>
            <a:endParaRPr lang="en-US" dirty="0"/>
          </a:p>
          <a:p>
            <a:pPr lvl="1"/>
            <a:r>
              <a:rPr lang="en-US" sz="2800" dirty="0"/>
              <a:t>Support </a:t>
            </a:r>
            <a:endParaRPr lang="en-US" dirty="0"/>
          </a:p>
          <a:p>
            <a:pPr lvl="2"/>
            <a:r>
              <a:rPr lang="en-US" sz="2400" dirty="0"/>
              <a:t>Background / Importance of the Issue</a:t>
            </a:r>
            <a:endParaRPr lang="en-US" dirty="0"/>
          </a:p>
          <a:p>
            <a:pPr lvl="2"/>
            <a:r>
              <a:rPr lang="en-US" sz="2400" dirty="0"/>
              <a:t>Reasons – explicit</a:t>
            </a:r>
            <a:endParaRPr lang="en-US" dirty="0"/>
          </a:p>
          <a:p>
            <a:pPr lvl="2"/>
            <a:r>
              <a:rPr lang="en-US" sz="2400" dirty="0"/>
              <a:t>Counterarguments – refutes</a:t>
            </a:r>
            <a:endParaRPr lang="en-US" dirty="0"/>
          </a:p>
          <a:p>
            <a:pPr lvl="2"/>
            <a:r>
              <a:rPr lang="en-US" sz="2400" dirty="0"/>
              <a:t>Reasonable opposition – accommodated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216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THESIS STATEMENT TO FIT YOUR PURPOSE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924216"/>
            <a:ext cx="9905999" cy="4484535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sz="3200" dirty="0"/>
              <a:t>EVALUATION – Convince Me of Influence or Importance (kind of cause &amp; effect) </a:t>
            </a:r>
            <a:endParaRPr lang="en-US" dirty="0"/>
          </a:p>
          <a:p>
            <a:pPr lvl="1"/>
            <a:r>
              <a:rPr lang="en-US" sz="2800" dirty="0"/>
              <a:t>Thesis – Asserts a judgement; makes an evaluation </a:t>
            </a:r>
            <a:endParaRPr lang="en-US" dirty="0"/>
          </a:p>
          <a:p>
            <a:pPr lvl="1"/>
            <a:r>
              <a:rPr lang="en-US" sz="2800" dirty="0"/>
              <a:t>Support </a:t>
            </a:r>
            <a:endParaRPr lang="en-US" dirty="0"/>
          </a:p>
          <a:p>
            <a:pPr lvl="2"/>
            <a:r>
              <a:rPr lang="en-US" sz="2400" dirty="0"/>
              <a:t>Establish credibility</a:t>
            </a:r>
            <a:endParaRPr lang="en-US" dirty="0"/>
          </a:p>
          <a:p>
            <a:pPr lvl="2"/>
            <a:r>
              <a:rPr lang="en-US" sz="2400" dirty="0"/>
              <a:t>Explicit reasons</a:t>
            </a:r>
            <a:endParaRPr lang="en-US" dirty="0"/>
          </a:p>
          <a:p>
            <a:pPr lvl="2"/>
            <a:r>
              <a:rPr lang="en-US" sz="2400" dirty="0"/>
              <a:t>Alternative judgements anticipated/Comparisons considered</a:t>
            </a:r>
            <a:endParaRPr lang="en-US" dirty="0"/>
          </a:p>
          <a:p>
            <a:pPr lvl="2"/>
            <a:r>
              <a:rPr lang="en-US" sz="2400" dirty="0"/>
              <a:t>Keep analytical/Avoid too much bio/history</a:t>
            </a:r>
            <a:endParaRPr lang="en-US" dirty="0"/>
          </a:p>
          <a:p>
            <a:pPr lvl="2"/>
            <a:r>
              <a:rPr lang="en-US" sz="2400" dirty="0"/>
              <a:t>Likely questions addressed</a:t>
            </a:r>
            <a:endParaRPr lang="en-US" dirty="0"/>
          </a:p>
          <a:p>
            <a:pPr lvl="2"/>
            <a:r>
              <a:rPr lang="en-US" sz="2400" dirty="0"/>
              <a:t>Looks at values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7059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/>
              <a:t>EVALUATE NOTES &amp; THINK ABOUT A WORKING TITLE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765190"/>
            <a:ext cx="9905999" cy="4556097"/>
          </a:xfrm>
        </p:spPr>
        <p:txBody>
          <a:bodyPr>
            <a:normAutofit fontScale="92500"/>
          </a:bodyPr>
          <a:lstStyle/>
          <a:p>
            <a:pPr lvl="0"/>
            <a:r>
              <a:rPr lang="en-US" sz="3200" dirty="0"/>
              <a:t>LOOK OVER NOTES –  Look for gaps or overages in research. Search further if needed.  Discard unrelated info.</a:t>
            </a:r>
          </a:p>
          <a:p>
            <a:pPr lvl="0"/>
            <a:r>
              <a:rPr lang="en-US" sz="3200" dirty="0"/>
              <a:t>COHERENCE – Arrange logically – by time, space, cause &amp; effect, order of importance, etc.   Consider your lead and your closing. </a:t>
            </a:r>
          </a:p>
          <a:p>
            <a:pPr lvl="0"/>
            <a:r>
              <a:rPr lang="en-US" sz="3200" dirty="0"/>
              <a:t>AUDIENCE &amp; PURPOSE –Make sure info. fits these; tweak if needed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1262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/>
              <a:t>EVALUATE NOTES &amp; THINK ABOUT A WORKING TITLE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3200" dirty="0"/>
              <a:t>TITLE GUIDELINES </a:t>
            </a:r>
            <a:endParaRPr lang="en-US" dirty="0"/>
          </a:p>
          <a:p>
            <a:pPr lvl="1"/>
            <a:r>
              <a:rPr lang="en-US" sz="2800" dirty="0"/>
              <a:t>Communicate the topic &amp; Focus</a:t>
            </a:r>
            <a:endParaRPr lang="en-US" dirty="0"/>
          </a:p>
          <a:p>
            <a:pPr lvl="1"/>
            <a:r>
              <a:rPr lang="en-US" sz="2800" dirty="0"/>
              <a:t>Straightforward often better than “cute”</a:t>
            </a:r>
            <a:endParaRPr lang="en-US" dirty="0"/>
          </a:p>
          <a:p>
            <a:pPr lvl="1"/>
            <a:r>
              <a:rPr lang="en-US" sz="2800" dirty="0"/>
              <a:t>Colon can be helpful : narrow down after</a:t>
            </a:r>
            <a:endParaRPr lang="en-US" dirty="0"/>
          </a:p>
          <a:p>
            <a:pPr lvl="1"/>
            <a:r>
              <a:rPr lang="en-US" sz="2800" dirty="0"/>
              <a:t>NOT a complete sentence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5590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DRAFTING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OVERVIEW – Pull together your ideas, research, and plans into sentences and paragraphs through synthesis – create a unique paper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3056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DRAFTING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502796"/>
            <a:ext cx="9905999" cy="4874149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3200" dirty="0"/>
              <a:t>GUIDELINES </a:t>
            </a:r>
            <a:endParaRPr lang="en-US" dirty="0"/>
          </a:p>
          <a:p>
            <a:pPr lvl="1"/>
            <a:r>
              <a:rPr lang="en-US" sz="2800" dirty="0"/>
              <a:t>Be flexible!  It’s a draft; you can change it!</a:t>
            </a:r>
            <a:endParaRPr lang="en-US" dirty="0"/>
          </a:p>
          <a:p>
            <a:pPr lvl="1"/>
            <a:r>
              <a:rPr lang="en-US" sz="2800" dirty="0"/>
              <a:t>Try to write in as few sessions as possible to keep it fluid.</a:t>
            </a:r>
            <a:endParaRPr lang="en-US" dirty="0"/>
          </a:p>
          <a:p>
            <a:pPr lvl="1"/>
            <a:r>
              <a:rPr lang="en-US" sz="2800" dirty="0"/>
              <a:t>Follow your plan, but make changes as needed to make it flow.</a:t>
            </a:r>
            <a:endParaRPr lang="en-US" dirty="0"/>
          </a:p>
          <a:p>
            <a:pPr lvl="1"/>
            <a:r>
              <a:rPr lang="en-US" sz="2800" dirty="0"/>
              <a:t>Consider 3</a:t>
            </a:r>
            <a:r>
              <a:rPr lang="en-US" sz="2800" baseline="30000" dirty="0"/>
              <a:t>rd</a:t>
            </a:r>
            <a:r>
              <a:rPr lang="en-US" sz="2800" dirty="0"/>
              <a:t> person your strongest option for narration</a:t>
            </a:r>
            <a:endParaRPr lang="en-US" dirty="0"/>
          </a:p>
          <a:p>
            <a:pPr lvl="1"/>
            <a:r>
              <a:rPr lang="en-US" sz="2800" dirty="0"/>
              <a:t>The formality of the piece is ALWAYS dependent on audience</a:t>
            </a:r>
            <a:endParaRPr lang="en-US" dirty="0"/>
          </a:p>
          <a:p>
            <a:pPr lvl="1"/>
            <a:r>
              <a:rPr lang="en-US" sz="2800" dirty="0"/>
              <a:t>Use your own voice – your academic one, perhaps</a:t>
            </a:r>
            <a:endParaRPr lang="en-US" dirty="0"/>
          </a:p>
          <a:p>
            <a:pPr lvl="1"/>
            <a:r>
              <a:rPr lang="en-US" sz="2800" dirty="0"/>
              <a:t>Give credit!  Keep careful parenthetical citations as you write.</a:t>
            </a:r>
            <a:endParaRPr lang="en-US" dirty="0"/>
          </a:p>
          <a:p>
            <a:pPr lvl="1"/>
            <a:r>
              <a:rPr lang="en-US" sz="2800" dirty="0"/>
              <a:t>Save EVERYTHING.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54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DRAFTING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590261"/>
            <a:ext cx="9905999" cy="4866198"/>
          </a:xfrm>
        </p:spPr>
        <p:txBody>
          <a:bodyPr/>
          <a:lstStyle/>
          <a:p>
            <a:pPr lvl="0"/>
            <a:r>
              <a:rPr lang="en-US" sz="3200" dirty="0"/>
              <a:t>OPENING – Attract your reader’s attention and clearly indicate what direction the paper might go.  Include the thesis statement where it works most effectively.</a:t>
            </a:r>
            <a:endParaRPr lang="en-US" dirty="0"/>
          </a:p>
          <a:p>
            <a:pPr lvl="1"/>
            <a:r>
              <a:rPr lang="en-US" sz="2800" dirty="0"/>
              <a:t>DO NOT </a:t>
            </a:r>
            <a:endParaRPr lang="en-US" dirty="0"/>
          </a:p>
          <a:p>
            <a:pPr lvl="2"/>
            <a:r>
              <a:rPr lang="en-US" sz="2400" dirty="0"/>
              <a:t>Write a boring beginning</a:t>
            </a:r>
            <a:endParaRPr lang="en-US" dirty="0"/>
          </a:p>
          <a:p>
            <a:pPr lvl="2"/>
            <a:r>
              <a:rPr lang="en-US" sz="2400" dirty="0"/>
              <a:t>Repeat the title word for word</a:t>
            </a:r>
            <a:endParaRPr lang="en-US" dirty="0"/>
          </a:p>
          <a:p>
            <a:pPr lvl="2"/>
            <a:r>
              <a:rPr lang="en-US" sz="2400" dirty="0"/>
              <a:t>Announce (unless the paper is REALLY long and divided into sections)</a:t>
            </a:r>
            <a:endParaRPr lang="en-US" dirty="0"/>
          </a:p>
          <a:p>
            <a:pPr lvl="2"/>
            <a:r>
              <a:rPr lang="en-US" sz="2400" dirty="0"/>
              <a:t>Give everything away from the start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868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DRAFTING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765190"/>
            <a:ext cx="9905999" cy="4818489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3200" dirty="0"/>
              <a:t>BODY – Provide the evidence – keep ideas moving from one place to the next like a plot unfolds in a story (use suspense)</a:t>
            </a:r>
            <a:endParaRPr lang="en-US" dirty="0"/>
          </a:p>
          <a:p>
            <a:pPr lvl="1"/>
            <a:r>
              <a:rPr lang="en-US" sz="2800" dirty="0"/>
              <a:t>Keep track of sources as you write–go ahead and cite it (MLA Style) WHY WAIT?</a:t>
            </a:r>
            <a:endParaRPr lang="en-US" dirty="0"/>
          </a:p>
          <a:p>
            <a:pPr lvl="1"/>
            <a:r>
              <a:rPr lang="en-US" sz="2800" dirty="0"/>
              <a:t>Write in </a:t>
            </a:r>
            <a:r>
              <a:rPr lang="en-US" sz="2800" u="sng" dirty="0"/>
              <a:t>present tense</a:t>
            </a:r>
            <a:r>
              <a:rPr lang="en-US" sz="2800" dirty="0"/>
              <a:t> unless referring to historical events</a:t>
            </a:r>
            <a:endParaRPr lang="en-US" dirty="0"/>
          </a:p>
          <a:p>
            <a:pPr lvl="1"/>
            <a:r>
              <a:rPr lang="en-US" sz="2800" dirty="0"/>
              <a:t>Each paragraph needs to feel like a unit</a:t>
            </a:r>
            <a:endParaRPr lang="en-US" dirty="0"/>
          </a:p>
          <a:p>
            <a:pPr lvl="1"/>
            <a:r>
              <a:rPr lang="en-US" sz="2800" dirty="0"/>
              <a:t>Be sure to change paragraphs when ideas shift</a:t>
            </a:r>
            <a:endParaRPr lang="en-US" dirty="0"/>
          </a:p>
          <a:p>
            <a:pPr lvl="1"/>
            <a:r>
              <a:rPr lang="en-US" sz="2800" dirty="0"/>
              <a:t>Make sure evidence really relates to the topic / backs up claims– not just randomly thrown together!!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117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DRAFTING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614115"/>
            <a:ext cx="9905999" cy="4929808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sz="3200" dirty="0"/>
              <a:t>ENDING – Bring your paper to a satisfying close and say something worthwhile</a:t>
            </a:r>
            <a:endParaRPr lang="en-US" dirty="0"/>
          </a:p>
          <a:p>
            <a:pPr lvl="1"/>
            <a:r>
              <a:rPr lang="en-US" sz="2800" dirty="0"/>
              <a:t>DO NOT</a:t>
            </a:r>
            <a:endParaRPr lang="en-US" dirty="0"/>
          </a:p>
          <a:p>
            <a:pPr lvl="2"/>
            <a:r>
              <a:rPr lang="en-US" sz="2400" dirty="0"/>
              <a:t>Monotonously repeat yourself</a:t>
            </a:r>
            <a:endParaRPr lang="en-US" dirty="0"/>
          </a:p>
          <a:p>
            <a:pPr lvl="2"/>
            <a:r>
              <a:rPr lang="en-US" sz="2400" dirty="0"/>
              <a:t>Announce</a:t>
            </a:r>
            <a:endParaRPr lang="en-US" dirty="0"/>
          </a:p>
          <a:p>
            <a:pPr lvl="2"/>
            <a:r>
              <a:rPr lang="en-US" sz="2400" dirty="0"/>
              <a:t>Merely summarize main ideas</a:t>
            </a:r>
            <a:endParaRPr lang="en-US" dirty="0"/>
          </a:p>
          <a:p>
            <a:pPr lvl="1"/>
            <a:r>
              <a:rPr lang="en-US" sz="2800" dirty="0"/>
              <a:t>RESPECT YOUR READER </a:t>
            </a:r>
            <a:endParaRPr lang="en-US" dirty="0"/>
          </a:p>
          <a:p>
            <a:pPr lvl="2"/>
            <a:r>
              <a:rPr lang="en-US" sz="2400" dirty="0"/>
              <a:t>PROPOSAL - Call for change – solve the problem</a:t>
            </a:r>
            <a:endParaRPr lang="en-US" dirty="0"/>
          </a:p>
          <a:p>
            <a:pPr lvl="2"/>
            <a:r>
              <a:rPr lang="en-US" sz="2400" dirty="0"/>
              <a:t>POSITION - Take a stand</a:t>
            </a:r>
            <a:endParaRPr lang="en-US" dirty="0"/>
          </a:p>
          <a:p>
            <a:pPr lvl="2"/>
            <a:r>
              <a:rPr lang="en-US" sz="2400" dirty="0"/>
              <a:t>EVALUATION - Make your evaluation clear</a:t>
            </a:r>
            <a:endParaRPr lang="en-US" dirty="0"/>
          </a:p>
          <a:p>
            <a:pPr lvl="2"/>
            <a:r>
              <a:rPr lang="en-US" sz="3500" dirty="0"/>
              <a:t>WHY DOES IT MATTER?</a:t>
            </a:r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6054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DOCUMENT SOURCES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MLA parenthetical documentation -  Shorthand reference to the Works Cited list provided at the end of the paper – Minimal info. usually including author’s last name and page #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2588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DOCUMENT SOURCES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622066"/>
            <a:ext cx="9905999" cy="4802588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sz="3200" dirty="0"/>
              <a:t>Give credit for EVERY quotation and paraphrase</a:t>
            </a:r>
            <a:endParaRPr lang="en-US" dirty="0"/>
          </a:p>
          <a:p>
            <a:pPr lvl="1"/>
            <a:r>
              <a:rPr lang="en-US" sz="2800" dirty="0"/>
              <a:t>Don’t document common knowledge</a:t>
            </a:r>
            <a:endParaRPr lang="en-US" dirty="0"/>
          </a:p>
          <a:p>
            <a:pPr lvl="1"/>
            <a:r>
              <a:rPr lang="en-US" sz="2800" dirty="0"/>
              <a:t>Group ideas so you can document less frequently</a:t>
            </a:r>
            <a:endParaRPr lang="en-US" dirty="0"/>
          </a:p>
          <a:p>
            <a:pPr lvl="1"/>
            <a:r>
              <a:rPr lang="en-US" sz="2800" dirty="0"/>
              <a:t>You do NOT need documentation every single sentence</a:t>
            </a:r>
            <a:endParaRPr lang="en-US" dirty="0"/>
          </a:p>
          <a:p>
            <a:pPr lvl="1"/>
            <a:r>
              <a:rPr lang="en-US" sz="2800" dirty="0"/>
              <a:t>See MLA Basics</a:t>
            </a:r>
            <a:endParaRPr lang="en-US" dirty="0"/>
          </a:p>
          <a:p>
            <a:pPr lvl="1"/>
            <a:r>
              <a:rPr lang="en-US" sz="2800" dirty="0"/>
              <a:t>Be sure to include WORKS CITED page</a:t>
            </a:r>
            <a:endParaRPr lang="en-US" dirty="0"/>
          </a:p>
          <a:p>
            <a:pPr lvl="1"/>
            <a:r>
              <a:rPr lang="en-US" sz="2800" dirty="0"/>
              <a:t>IF you added new sources since your initial search, be sure to add them.</a:t>
            </a:r>
            <a:endParaRPr lang="en-US" dirty="0"/>
          </a:p>
          <a:p>
            <a:pPr lvl="1"/>
            <a:r>
              <a:rPr lang="en-US" sz="2800" dirty="0"/>
              <a:t>NO items should appear on the works cited, that are not referenced in the parenthetical citations.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1246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PREPARE FOR CONFERENCING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3200" dirty="0"/>
              <a:t>Request a conference if you think you need one!</a:t>
            </a:r>
          </a:p>
          <a:p>
            <a:pPr lvl="0"/>
            <a:r>
              <a:rPr lang="en-US" sz="3200" dirty="0"/>
              <a:t>Fill out a Pre- Conference sheet and answer all questions thoroughly!  Make sure your paper is great.</a:t>
            </a:r>
          </a:p>
          <a:p>
            <a:pPr lvl="0"/>
            <a:r>
              <a:rPr lang="en-US" sz="3200" dirty="0"/>
              <a:t>Use “Office” Hours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1448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REVISE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097088"/>
            <a:ext cx="9905999" cy="3694113"/>
          </a:xfrm>
        </p:spPr>
        <p:txBody>
          <a:bodyPr/>
          <a:lstStyle/>
          <a:p>
            <a:pPr lvl="0"/>
            <a:r>
              <a:rPr lang="en-US" sz="2800" dirty="0"/>
              <a:t>Transform your draft into a focused, coherent researched rhetorical analysis  (or research paper)</a:t>
            </a:r>
          </a:p>
          <a:p>
            <a:pPr lvl="0"/>
            <a:r>
              <a:rPr lang="en-US" sz="4800" dirty="0"/>
              <a:t>READ IT OUTLOUD</a:t>
            </a:r>
          </a:p>
          <a:p>
            <a:pPr lvl="0"/>
            <a:r>
              <a:rPr lang="en-US" sz="2800" dirty="0"/>
              <a:t>WORK WITH PEER RESPONDERS (IF POSSIBLE)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5388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REVISE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685677"/>
            <a:ext cx="9905999" cy="4683318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3200" dirty="0"/>
              <a:t>THINGS TO THINK ABOUT</a:t>
            </a:r>
            <a:endParaRPr lang="en-US" dirty="0"/>
          </a:p>
          <a:p>
            <a:pPr lvl="2"/>
            <a:r>
              <a:rPr lang="en-US" sz="2400" dirty="0"/>
              <a:t>Unity – does it all fit together?</a:t>
            </a:r>
            <a:endParaRPr lang="en-US" dirty="0"/>
          </a:p>
          <a:p>
            <a:pPr lvl="2"/>
            <a:r>
              <a:rPr lang="en-US" sz="2400" dirty="0"/>
              <a:t>Coherence – does it all make sense?</a:t>
            </a:r>
            <a:endParaRPr lang="en-US" dirty="0"/>
          </a:p>
          <a:p>
            <a:pPr lvl="2"/>
            <a:r>
              <a:rPr lang="en-US" sz="2400" dirty="0"/>
              <a:t>Organization – does the way it’s organized work for the reader&gt;</a:t>
            </a:r>
            <a:endParaRPr lang="en-US" dirty="0"/>
          </a:p>
          <a:p>
            <a:pPr lvl="2"/>
            <a:r>
              <a:rPr lang="en-US" sz="2400" dirty="0"/>
              <a:t>Appropriate use of transitions – is there motion?</a:t>
            </a:r>
            <a:endParaRPr lang="en-US" dirty="0"/>
          </a:p>
          <a:p>
            <a:pPr lvl="2"/>
            <a:r>
              <a:rPr lang="en-US" sz="2400" dirty="0"/>
              <a:t>Strong paragraph structure &amp; appropriate shifts</a:t>
            </a:r>
            <a:endParaRPr lang="en-US" dirty="0"/>
          </a:p>
          <a:p>
            <a:pPr lvl="2"/>
            <a:r>
              <a:rPr lang="en-US" sz="2400" dirty="0"/>
              <a:t>Wording &amp; Convention choices</a:t>
            </a:r>
            <a:endParaRPr lang="en-US" dirty="0"/>
          </a:p>
          <a:p>
            <a:pPr lvl="2"/>
            <a:r>
              <a:rPr lang="en-US" sz="2400" dirty="0"/>
              <a:t>Sentence structure &amp; Varied beginnings</a:t>
            </a:r>
            <a:endParaRPr lang="en-US" dirty="0"/>
          </a:p>
          <a:p>
            <a:pPr lvl="2"/>
            <a:r>
              <a:rPr lang="en-US" sz="2400" dirty="0"/>
              <a:t>Did you meet topic and length requirements?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8945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/>
              <a:t>COPYEDIT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534602"/>
            <a:ext cx="9905999" cy="4256599"/>
          </a:xfrm>
        </p:spPr>
        <p:txBody>
          <a:bodyPr/>
          <a:lstStyle/>
          <a:p>
            <a:pPr lvl="0"/>
            <a:r>
              <a:rPr lang="en-US" sz="2800" dirty="0"/>
              <a:t>Look for mistakes &amp; do a </a:t>
            </a:r>
            <a:r>
              <a:rPr lang="en-US" sz="2800" u="sng" dirty="0"/>
              <a:t>CAREFUL</a:t>
            </a:r>
            <a:r>
              <a:rPr lang="en-US" sz="2800" dirty="0"/>
              <a:t> spelling &amp; grammar check.</a:t>
            </a:r>
            <a:endParaRPr lang="en-US" sz="2000" dirty="0"/>
          </a:p>
          <a:p>
            <a:pPr lvl="1"/>
            <a:r>
              <a:rPr lang="en-US" sz="2400" dirty="0"/>
              <a:t>Spelling</a:t>
            </a:r>
            <a:endParaRPr lang="en-US" sz="1800" dirty="0"/>
          </a:p>
          <a:p>
            <a:pPr lvl="1"/>
            <a:r>
              <a:rPr lang="en-US" sz="2400" dirty="0"/>
              <a:t>Capitalization</a:t>
            </a:r>
            <a:endParaRPr lang="en-US" sz="1800" dirty="0"/>
          </a:p>
          <a:p>
            <a:pPr lvl="1"/>
            <a:r>
              <a:rPr lang="en-US" sz="2400" dirty="0"/>
              <a:t>Punctuation</a:t>
            </a:r>
            <a:endParaRPr lang="en-US" sz="1800" dirty="0"/>
          </a:p>
          <a:p>
            <a:pPr lvl="1"/>
            <a:r>
              <a:rPr lang="en-US" sz="2400" dirty="0"/>
              <a:t>Grammar &amp; Usage</a:t>
            </a:r>
            <a:endParaRPr lang="en-US" sz="1800" dirty="0"/>
          </a:p>
          <a:p>
            <a:pPr lvl="1"/>
            <a:r>
              <a:rPr lang="en-US" sz="2400" dirty="0"/>
              <a:t>Documentation</a:t>
            </a:r>
            <a:endParaRPr lang="en-US" sz="1800" dirty="0"/>
          </a:p>
          <a:p>
            <a:pPr lvl="0"/>
            <a:r>
              <a:rPr lang="en-US" sz="4000" dirty="0"/>
              <a:t>READ IT OUTLOUD (YES.  AGAIN.)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6242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/>
              <a:t>PUBLISH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/>
              <a:t>Print out or upload a PRACTICALLY PERFECT copy in standard MLA format.</a:t>
            </a:r>
          </a:p>
          <a:p>
            <a:pPr lvl="0"/>
            <a:r>
              <a:rPr lang="en-US" sz="2800" dirty="0"/>
              <a:t>Submit your paper digitally by deadline and your annotated sources / notes in class by the due date.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0137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u="sng" dirty="0"/>
              <a:t>PRESENTING INFORMATION *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836752"/>
            <a:ext cx="9905999" cy="4627658"/>
          </a:xfrm>
        </p:spPr>
        <p:txBody>
          <a:bodyPr>
            <a:normAutofit/>
          </a:bodyPr>
          <a:lstStyle/>
          <a:p>
            <a:r>
              <a:rPr lang="en-US" dirty="0"/>
              <a:t>*If asked to do so.</a:t>
            </a:r>
          </a:p>
          <a:p>
            <a:pPr lvl="0"/>
            <a:r>
              <a:rPr lang="en-US" dirty="0"/>
              <a:t>To be sure you have a firm grasp on the knowledge you are gaining through researching your topic and to share both your findings and writing.</a:t>
            </a:r>
          </a:p>
          <a:p>
            <a:pPr lvl="0"/>
            <a:r>
              <a:rPr lang="en-US" dirty="0"/>
              <a:t>Be prepared to talk about your ideas during the process of research and to share your final research project findings.  In a 3 to 5 minute, informal talk, present your evidence and convince your audience that your argument/solution/or analysis is valid.  Use information you found in your research and be ready to answer questions posed by your listeners or to refute their opposing viewpoints or differing opinions.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7742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526253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/>
              <a:t>ACADEMIC RESEARCH WRITING IS ABOUT BECOMING PART OF THE “CONVERSATION” </a:t>
            </a:r>
            <a:br>
              <a:rPr lang="en-US" sz="6000" dirty="0"/>
            </a:br>
            <a:r>
              <a:rPr lang="en-US" sz="6000" dirty="0"/>
              <a:t>What do you have to contribute?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768471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118</TotalTime>
  <Words>1817</Words>
  <Application>Microsoft Office PowerPoint</Application>
  <PresentationFormat>Widescreen</PresentationFormat>
  <Paragraphs>203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Trebuchet MS</vt:lpstr>
      <vt:lpstr>Tw Cen MT</vt:lpstr>
      <vt:lpstr>Circuit</vt:lpstr>
      <vt:lpstr>ACADEMIC RESEARCH WRITING IS ABOUT BECOMING PART OF THE “CONVERSATION” </vt:lpstr>
      <vt:lpstr>“STEPS” FOR CONDUCTING RESEARCH (INCLUDING RHETORICAL ANALYSIS)</vt:lpstr>
      <vt:lpstr>CHOOSE / PROPOSE A (MORE SPECIFIC) TOPIC </vt:lpstr>
      <vt:lpstr>CHOOSE / PROPOSE A (MORE SPECIFIC) TOPIC </vt:lpstr>
      <vt:lpstr>LOCATE (ADDITIONAL) SOURCES </vt:lpstr>
      <vt:lpstr>LOCATE (ADDITIONAL) SOURCES</vt:lpstr>
      <vt:lpstr>LOCATE (ADDITIONAL) SOURCES</vt:lpstr>
      <vt:lpstr>LOCATE (ADDITIONAL) SOURCES</vt:lpstr>
      <vt:lpstr>LOCATE (ADDITIONAL) SOURCES</vt:lpstr>
      <vt:lpstr>READ &amp; TAKE NOTES </vt:lpstr>
      <vt:lpstr>READ &amp; TAKE NOTES </vt:lpstr>
      <vt:lpstr>READ &amp; TAKE NOTES </vt:lpstr>
      <vt:lpstr>READ &amp; TAKE NOTES </vt:lpstr>
      <vt:lpstr>READ &amp; TAKE NOTES </vt:lpstr>
      <vt:lpstr>THESIS STATEMENT   </vt:lpstr>
      <vt:lpstr>THESIS STATEMENT   </vt:lpstr>
      <vt:lpstr>THESIS STATEMENT TO FIT YOUR PURPOSE</vt:lpstr>
      <vt:lpstr>THESIS STATEMENT TO FIT YOUR PURPOSE</vt:lpstr>
      <vt:lpstr>THESIS STATEMENT TO FIT YOUR PURPOSE</vt:lpstr>
      <vt:lpstr>EVALUATE NOTES &amp; THINK ABOUT A WORKING TITLE </vt:lpstr>
      <vt:lpstr>EVALUATE NOTES &amp; THINK ABOUT A WORKING TITLE </vt:lpstr>
      <vt:lpstr>DRAFTING </vt:lpstr>
      <vt:lpstr>DRAFTING </vt:lpstr>
      <vt:lpstr>DRAFTING </vt:lpstr>
      <vt:lpstr>DRAFTING </vt:lpstr>
      <vt:lpstr>DRAFTING </vt:lpstr>
      <vt:lpstr>DOCUMENT SOURCES </vt:lpstr>
      <vt:lpstr>DOCUMENT SOURCES </vt:lpstr>
      <vt:lpstr>PREPARE FOR CONFERENCING </vt:lpstr>
      <vt:lpstr>REVISE </vt:lpstr>
      <vt:lpstr>REVISE </vt:lpstr>
      <vt:lpstr>COPYEDIT  </vt:lpstr>
      <vt:lpstr>PUBLISH  </vt:lpstr>
      <vt:lpstr>PRESENTING INFORMATION * </vt:lpstr>
      <vt:lpstr>ACADEMIC RESEARCH WRITING IS ABOUT BECOMING PART OF THE “CONVERSATION”  What do you have to contribute?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ACADEMIC RESEARCH WRITING IS ABOUT BECOMING PART OF THE “CONVERSATION”</dc:title>
  <dc:creator>Jennifer Connolly</dc:creator>
  <cp:lastModifiedBy>Jennifer Connolly</cp:lastModifiedBy>
  <cp:revision>7</cp:revision>
  <dcterms:created xsi:type="dcterms:W3CDTF">2017-02-14T17:30:56Z</dcterms:created>
  <dcterms:modified xsi:type="dcterms:W3CDTF">2017-02-14T19:41:28Z</dcterms:modified>
</cp:coreProperties>
</file>