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7" r:id="rId8"/>
    <p:sldId id="262" r:id="rId9"/>
    <p:sldId id="263" r:id="rId10"/>
    <p:sldId id="265" r:id="rId11"/>
    <p:sldId id="270" r:id="rId12"/>
    <p:sldId id="268" r:id="rId13"/>
    <p:sldId id="264" r:id="rId14"/>
    <p:sldId id="266" r:id="rId15"/>
    <p:sldId id="269"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12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sphere1.png"/>
          <p:cNvPicPr>
            <a:picLocks noChangeAspect="1"/>
          </p:cNvPicPr>
          <p:nvPr/>
        </p:nvPicPr>
        <p:blipFill>
          <a:blip r:embed="rId2" cstate="print"/>
          <a:stretch>
            <a:fillRect/>
          </a:stretch>
        </p:blipFill>
        <p:spPr>
          <a:xfrm>
            <a:off x="6850374" y="0"/>
            <a:ext cx="2293626" cy="6858000"/>
          </a:xfrm>
          <a:prstGeom prst="rect">
            <a:avLst/>
          </a:prstGeom>
        </p:spPr>
      </p:pic>
      <p:sp>
        <p:nvSpPr>
          <p:cNvPr id="3" name="Subtitle 2"/>
          <p:cNvSpPr>
            <a:spLocks noGrp="1"/>
          </p:cNvSpPr>
          <p:nvPr>
            <p:ph type="subTitle" idx="1"/>
          </p:nvPr>
        </p:nvSpPr>
        <p:spPr>
          <a:xfrm>
            <a:off x="2438400" y="3581400"/>
            <a:ext cx="3962400" cy="2133600"/>
          </a:xfrm>
        </p:spPr>
        <p:txBody>
          <a:bodyPr anchor="t">
            <a:normAutofit/>
          </a:bodyPr>
          <a:lstStyle>
            <a:lvl1pPr marL="0" indent="0" algn="r">
              <a:buNone/>
              <a:defRPr sz="1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6" name="Title 15"/>
          <p:cNvSpPr>
            <a:spLocks noGrp="1"/>
          </p:cNvSpPr>
          <p:nvPr>
            <p:ph type="title"/>
          </p:nvPr>
        </p:nvSpPr>
        <p:spPr>
          <a:xfrm>
            <a:off x="2438400" y="1447800"/>
            <a:ext cx="3962400" cy="2133600"/>
          </a:xfrm>
        </p:spPr>
        <p:txBody>
          <a:bodyPr anchor="b"/>
          <a:lstStyle/>
          <a:p>
            <a:r>
              <a:rPr lang="en-US" smtClean="0"/>
              <a:t>Click to edit Master title style</a:t>
            </a:r>
            <a:endParaRPr lang="en-US" dirty="0"/>
          </a:p>
        </p:txBody>
      </p:sp>
      <p:sp>
        <p:nvSpPr>
          <p:cNvPr id="13" name="Date Placeholder 12"/>
          <p:cNvSpPr>
            <a:spLocks noGrp="1"/>
          </p:cNvSpPr>
          <p:nvPr>
            <p:ph type="dt" sz="half" idx="10"/>
          </p:nvPr>
        </p:nvSpPr>
        <p:spPr>
          <a:xfrm>
            <a:off x="3582988" y="6426201"/>
            <a:ext cx="2819399" cy="126999"/>
          </a:xfrm>
        </p:spPr>
        <p:txBody>
          <a:bodyPr/>
          <a:lstStyle/>
          <a:p>
            <a:fld id="{92944A2B-DBED-41C6-971F-DAF6DADC4AC4}" type="datetimeFigureOut">
              <a:rPr lang="en-US" smtClean="0"/>
              <a:t>3/7/2019</a:t>
            </a:fld>
            <a:endParaRPr lang="en-US"/>
          </a:p>
        </p:txBody>
      </p:sp>
      <p:sp>
        <p:nvSpPr>
          <p:cNvPr id="14" name="Slide Number Placeholder 13"/>
          <p:cNvSpPr>
            <a:spLocks noGrp="1"/>
          </p:cNvSpPr>
          <p:nvPr>
            <p:ph type="sldNum" sz="quarter" idx="11"/>
          </p:nvPr>
        </p:nvSpPr>
        <p:spPr>
          <a:xfrm>
            <a:off x="6414976" y="6400800"/>
            <a:ext cx="457200" cy="152400"/>
          </a:xfrm>
        </p:spPr>
        <p:txBody>
          <a:bodyPr/>
          <a:lstStyle>
            <a:lvl1pPr algn="r">
              <a:defRPr/>
            </a:lvl1pPr>
          </a:lstStyle>
          <a:p>
            <a:fld id="{0EE59CA7-8E8D-4BE5-A910-B3567138D1C1}" type="slidenum">
              <a:rPr lang="en-US" smtClean="0"/>
              <a:t>‹#›</a:t>
            </a:fld>
            <a:endParaRPr lang="en-US"/>
          </a:p>
        </p:txBody>
      </p:sp>
      <p:sp>
        <p:nvSpPr>
          <p:cNvPr id="15" name="Footer Placeholder 14"/>
          <p:cNvSpPr>
            <a:spLocks noGrp="1"/>
          </p:cNvSpPr>
          <p:nvPr>
            <p:ph type="ftr" sz="quarter" idx="12"/>
          </p:nvPr>
        </p:nvSpPr>
        <p:spPr>
          <a:xfrm>
            <a:off x="3581400" y="6296248"/>
            <a:ext cx="2820987" cy="152400"/>
          </a:xfrm>
        </p:spPr>
        <p:txBody>
          <a:bodyPr/>
          <a:lstStyle/>
          <a:p>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3657600" cy="5714999"/>
          </a:xfrm>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itle 15"/>
          <p:cNvSpPr>
            <a:spLocks noGrp="1"/>
          </p:cNvSpPr>
          <p:nvPr>
            <p:ph type="title"/>
          </p:nvPr>
        </p:nvSpPr>
        <p:spPr/>
        <p:txBody>
          <a:bodyPr/>
          <a:lstStyle/>
          <a:p>
            <a:r>
              <a:rPr lang="en-US" smtClean="0"/>
              <a:t>Click to edit Master title style</a:t>
            </a:r>
            <a:endParaRPr lang="en-US"/>
          </a:p>
        </p:txBody>
      </p:sp>
      <p:sp>
        <p:nvSpPr>
          <p:cNvPr id="10" name="Date Placeholder 9"/>
          <p:cNvSpPr>
            <a:spLocks noGrp="1"/>
          </p:cNvSpPr>
          <p:nvPr>
            <p:ph type="dt" sz="half" idx="10"/>
          </p:nvPr>
        </p:nvSpPr>
        <p:spPr/>
        <p:txBody>
          <a:bodyPr/>
          <a:lstStyle/>
          <a:p>
            <a:fld id="{92944A2B-DBED-41C6-971F-DAF6DADC4AC4}" type="datetimeFigureOut">
              <a:rPr lang="en-US" smtClean="0"/>
              <a:t>3/7/2019</a:t>
            </a:fld>
            <a:endParaRPr lang="en-US"/>
          </a:p>
        </p:txBody>
      </p:sp>
      <p:sp>
        <p:nvSpPr>
          <p:cNvPr id="11" name="Slide Number Placeholder 10"/>
          <p:cNvSpPr>
            <a:spLocks noGrp="1"/>
          </p:cNvSpPr>
          <p:nvPr>
            <p:ph type="sldNum" sz="quarter" idx="11"/>
          </p:nvPr>
        </p:nvSpPr>
        <p:spPr/>
        <p:txBody>
          <a:bodyPr/>
          <a:lstStyle/>
          <a:p>
            <a:fld id="{0EE59CA7-8E8D-4BE5-A910-B3567138D1C1}" type="slidenum">
              <a:rPr lang="en-US" smtClean="0"/>
              <a:t>‹#›</a:t>
            </a:fld>
            <a:endParaRPr lang="en-US"/>
          </a:p>
        </p:txBody>
      </p:sp>
      <p:sp>
        <p:nvSpPr>
          <p:cNvPr id="12" name="Footer Placeholder 11"/>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sphere1.png"/>
          <p:cNvPicPr>
            <a:picLocks noChangeAspect="1"/>
          </p:cNvPicPr>
          <p:nvPr/>
        </p:nvPicPr>
        <p:blipFill>
          <a:blip r:embed="rId2" cstate="print"/>
          <a:stretch>
            <a:fillRect/>
          </a:stretch>
        </p:blipFill>
        <p:spPr>
          <a:xfrm>
            <a:off x="6858000" y="0"/>
            <a:ext cx="2293626" cy="6858000"/>
          </a:xfrm>
          <a:prstGeom prst="rect">
            <a:avLst/>
          </a:prstGeom>
        </p:spPr>
      </p:pic>
      <p:sp>
        <p:nvSpPr>
          <p:cNvPr id="12" name="Date Placeholder 11"/>
          <p:cNvSpPr>
            <a:spLocks noGrp="1"/>
          </p:cNvSpPr>
          <p:nvPr>
            <p:ph type="dt" sz="half" idx="10"/>
          </p:nvPr>
        </p:nvSpPr>
        <p:spPr>
          <a:xfrm>
            <a:off x="839788" y="6426201"/>
            <a:ext cx="2819399" cy="126999"/>
          </a:xfrm>
        </p:spPr>
        <p:txBody>
          <a:bodyPr/>
          <a:lstStyle/>
          <a:p>
            <a:fld id="{92944A2B-DBED-41C6-971F-DAF6DADC4AC4}" type="datetimeFigureOut">
              <a:rPr lang="en-US" smtClean="0"/>
              <a:t>3/7/2019</a:t>
            </a:fld>
            <a:endParaRPr lang="en-US"/>
          </a:p>
        </p:txBody>
      </p:sp>
      <p:sp>
        <p:nvSpPr>
          <p:cNvPr id="13" name="Slide Number Placeholder 12"/>
          <p:cNvSpPr>
            <a:spLocks noGrp="1"/>
          </p:cNvSpPr>
          <p:nvPr>
            <p:ph type="sldNum" sz="quarter" idx="11"/>
          </p:nvPr>
        </p:nvSpPr>
        <p:spPr>
          <a:xfrm>
            <a:off x="4116388" y="6400800"/>
            <a:ext cx="533400" cy="152400"/>
          </a:xfrm>
        </p:spPr>
        <p:txBody>
          <a:bodyPr/>
          <a:lstStyle/>
          <a:p>
            <a:fld id="{0EE59CA7-8E8D-4BE5-A910-B3567138D1C1}" type="slidenum">
              <a:rPr lang="en-US" smtClean="0"/>
              <a:t>‹#›</a:t>
            </a:fld>
            <a:endParaRPr lang="en-US"/>
          </a:p>
        </p:txBody>
      </p:sp>
      <p:sp>
        <p:nvSpPr>
          <p:cNvPr id="14" name="Footer Placeholder 13"/>
          <p:cNvSpPr>
            <a:spLocks noGrp="1"/>
          </p:cNvSpPr>
          <p:nvPr>
            <p:ph type="ftr" sz="quarter" idx="12"/>
          </p:nvPr>
        </p:nvSpPr>
        <p:spPr>
          <a:xfrm>
            <a:off x="838200" y="6296248"/>
            <a:ext cx="2820987" cy="152400"/>
          </a:xfrm>
        </p:spPr>
        <p:txBody>
          <a:bodyPr/>
          <a:lstStyle/>
          <a:p>
            <a:endParaRPr lang="en-US"/>
          </a:p>
        </p:txBody>
      </p:sp>
      <p:sp>
        <p:nvSpPr>
          <p:cNvPr id="15" name="Title 14"/>
          <p:cNvSpPr>
            <a:spLocks noGrp="1"/>
          </p:cNvSpPr>
          <p:nvPr>
            <p:ph type="title"/>
          </p:nvPr>
        </p:nvSpPr>
        <p:spPr>
          <a:xfrm>
            <a:off x="457200" y="1828800"/>
            <a:ext cx="3200400" cy="1752600"/>
          </a:xfrm>
        </p:spPr>
        <p:txBody>
          <a:bodyPr anchor="b"/>
          <a:lstStyle/>
          <a:p>
            <a:r>
              <a:rPr lang="en-US" smtClean="0"/>
              <a:t>Click to edit Master title style</a:t>
            </a:r>
            <a:endParaRPr lang="en-US"/>
          </a:p>
        </p:txBody>
      </p:sp>
      <p:sp>
        <p:nvSpPr>
          <p:cNvPr id="3" name="Text Placeholder 2"/>
          <p:cNvSpPr>
            <a:spLocks noGrp="1"/>
          </p:cNvSpPr>
          <p:nvPr>
            <p:ph type="body" sz="quarter" idx="13"/>
          </p:nvPr>
        </p:nvSpPr>
        <p:spPr>
          <a:xfrm>
            <a:off x="457200" y="3578224"/>
            <a:ext cx="3200645" cy="1459767"/>
          </a:xfrm>
        </p:spPr>
        <p:txBody>
          <a:bodyPr anchor="t">
            <a:normAutofit/>
          </a:bodyPr>
          <a:lstStyle>
            <a:lvl1pPr marL="0" indent="0" algn="r" defTabSz="914400" rtl="0" eaLnBrk="1" latinLnBrk="0" hangingPunct="1">
              <a:spcBef>
                <a:spcPct val="20000"/>
              </a:spcBef>
              <a:buClr>
                <a:schemeClr val="tx1">
                  <a:lumMod val="50000"/>
                  <a:lumOff val="50000"/>
                </a:schemeClr>
              </a:buClr>
              <a:buFont typeface="Wingdings" pitchFamily="2" charset="2"/>
              <a:buNone/>
              <a:defRPr lang="en-US" sz="1400" kern="1200" dirty="0" smtClean="0">
                <a:solidFill>
                  <a:schemeClr val="tx2"/>
                </a:solidFill>
                <a:latin typeface="+mn-lt"/>
                <a:ea typeface="+mn-ea"/>
                <a:cs typeface="+mn-cs"/>
              </a:defRPr>
            </a:lvl1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34290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57200" y="4572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itle 1"/>
          <p:cNvSpPr>
            <a:spLocks noGrp="1"/>
          </p:cNvSpPr>
          <p:nvPr>
            <p:ph type="title"/>
          </p:nvPr>
        </p:nvSpPr>
        <p:spPr>
          <a:xfrm>
            <a:off x="4876800" y="457200"/>
            <a:ext cx="2819400" cy="5714999"/>
          </a:xfrm>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fld id="{92944A2B-DBED-41C6-971F-DAF6DADC4AC4}" type="datetimeFigureOut">
              <a:rPr lang="en-US" smtClean="0"/>
              <a:t>3/7/2019</a:t>
            </a:fld>
            <a:endParaRPr lang="en-US"/>
          </a:p>
        </p:txBody>
      </p:sp>
      <p:sp>
        <p:nvSpPr>
          <p:cNvPr id="13" name="Slide Number Placeholder 12"/>
          <p:cNvSpPr>
            <a:spLocks noGrp="1"/>
          </p:cNvSpPr>
          <p:nvPr>
            <p:ph type="sldNum" sz="quarter" idx="11"/>
          </p:nvPr>
        </p:nvSpPr>
        <p:spPr/>
        <p:txBody>
          <a:bodyPr/>
          <a:lstStyle/>
          <a:p>
            <a:fld id="{0EE59CA7-8E8D-4BE5-A910-B3567138D1C1}"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75238"/>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675288"/>
            <a:ext cx="3581400" cy="2525112"/>
          </a:xfrm>
        </p:spPr>
        <p:txBody>
          <a:bodyPr anchor="t">
            <a:normAutofit/>
          </a:bodyPr>
          <a:lstStyle>
            <a:lvl1pPr marL="228600" indent="-182880">
              <a:defRPr sz="1400"/>
            </a:lvl1pPr>
            <a:lvl2pPr>
              <a:defRPr sz="1400"/>
            </a:lvl2pPr>
            <a:lvl3pPr>
              <a:defRPr sz="1400"/>
            </a:lvl3pPr>
            <a:lvl4pPr>
              <a:defRPr sz="1400" baseline="0"/>
            </a:lvl4pPr>
            <a:lvl5pPr>
              <a:buFont typeface="Wingdings" pitchFamily="2" charset="2"/>
              <a:buChar char="§"/>
              <a:defRPr sz="1400"/>
            </a:lvl5pPr>
            <a:lvl6pPr>
              <a:buFont typeface="Wingdings" pitchFamily="2" charset="2"/>
              <a:buChar cha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Text Placeholder 4"/>
          <p:cNvSpPr>
            <a:spLocks noGrp="1"/>
          </p:cNvSpPr>
          <p:nvPr>
            <p:ph type="body" sz="quarter" idx="3"/>
          </p:nvPr>
        </p:nvSpPr>
        <p:spPr>
          <a:xfrm>
            <a:off x="457199" y="3429000"/>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199" y="3840162"/>
            <a:ext cx="3581400" cy="2515198"/>
          </a:xfrm>
        </p:spPr>
        <p:txBody>
          <a:bodyPr anchor="t">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Title 1"/>
          <p:cNvSpPr>
            <a:spLocks noGrp="1"/>
          </p:cNvSpPr>
          <p:nvPr>
            <p:ph type="title"/>
          </p:nvPr>
        </p:nvSpPr>
        <p:spPr>
          <a:xfrm>
            <a:off x="4876800" y="457200"/>
            <a:ext cx="2819400" cy="5714999"/>
          </a:xfrm>
        </p:spPr>
        <p:txBody>
          <a:bodyPr/>
          <a:lstStyle/>
          <a:p>
            <a:r>
              <a:rPr lang="en-US" smtClean="0"/>
              <a:t>Click to edit Master title style</a:t>
            </a:r>
            <a:endParaRPr lang="en-US"/>
          </a:p>
        </p:txBody>
      </p:sp>
      <p:sp>
        <p:nvSpPr>
          <p:cNvPr id="12" name="Date Placeholder 11"/>
          <p:cNvSpPr>
            <a:spLocks noGrp="1"/>
          </p:cNvSpPr>
          <p:nvPr>
            <p:ph type="dt" sz="half" idx="10"/>
          </p:nvPr>
        </p:nvSpPr>
        <p:spPr/>
        <p:txBody>
          <a:bodyPr/>
          <a:lstStyle/>
          <a:p>
            <a:fld id="{92944A2B-DBED-41C6-971F-DAF6DADC4AC4}" type="datetimeFigureOut">
              <a:rPr lang="en-US" smtClean="0"/>
              <a:t>3/7/2019</a:t>
            </a:fld>
            <a:endParaRPr lang="en-US"/>
          </a:p>
        </p:txBody>
      </p:sp>
      <p:sp>
        <p:nvSpPr>
          <p:cNvPr id="14" name="Slide Number Placeholder 13"/>
          <p:cNvSpPr>
            <a:spLocks noGrp="1"/>
          </p:cNvSpPr>
          <p:nvPr>
            <p:ph type="sldNum" sz="quarter" idx="11"/>
          </p:nvPr>
        </p:nvSpPr>
        <p:spPr/>
        <p:txBody>
          <a:bodyPr/>
          <a:lstStyle/>
          <a:p>
            <a:fld id="{0EE59CA7-8E8D-4BE5-A910-B3567138D1C1}" type="slidenum">
              <a:rPr lang="en-US" smtClean="0"/>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33800" y="457200"/>
            <a:ext cx="3962400" cy="5715000"/>
          </a:xfrm>
        </p:spPr>
        <p:txBody>
          <a:bodyPr/>
          <a:lstStyle/>
          <a:p>
            <a:r>
              <a:rPr lang="en-US" smtClean="0"/>
              <a:t>Click to edit Master title style</a:t>
            </a:r>
            <a:endParaRPr lang="en-US" dirty="0"/>
          </a:p>
        </p:txBody>
      </p:sp>
      <p:sp>
        <p:nvSpPr>
          <p:cNvPr id="9" name="Date Placeholder 8"/>
          <p:cNvSpPr>
            <a:spLocks noGrp="1"/>
          </p:cNvSpPr>
          <p:nvPr>
            <p:ph type="dt" sz="half" idx="10"/>
          </p:nvPr>
        </p:nvSpPr>
        <p:spPr/>
        <p:txBody>
          <a:bodyPr/>
          <a:lstStyle/>
          <a:p>
            <a:fld id="{92944A2B-DBED-41C6-971F-DAF6DADC4AC4}" type="datetimeFigureOut">
              <a:rPr lang="en-US" smtClean="0"/>
              <a:t>3/7/2019</a:t>
            </a:fld>
            <a:endParaRPr lang="en-US"/>
          </a:p>
        </p:txBody>
      </p:sp>
      <p:sp>
        <p:nvSpPr>
          <p:cNvPr id="10" name="Slide Number Placeholder 9"/>
          <p:cNvSpPr>
            <a:spLocks noGrp="1"/>
          </p:cNvSpPr>
          <p:nvPr>
            <p:ph type="sldNum" sz="quarter" idx="11"/>
          </p:nvPr>
        </p:nvSpPr>
        <p:spPr/>
        <p:txBody>
          <a:bodyPr/>
          <a:lstStyle/>
          <a:p>
            <a:fld id="{0EE59CA7-8E8D-4BE5-A910-B3567138D1C1}" type="slidenum">
              <a:rPr lang="en-US" smtClean="0"/>
              <a:t>‹#›</a:t>
            </a:fld>
            <a:endParaRPr lang="en-US"/>
          </a:p>
        </p:txBody>
      </p:sp>
      <p:sp>
        <p:nvSpPr>
          <p:cNvPr id="11" name="Footer Placeholder 10"/>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92944A2B-DBED-41C6-971F-DAF6DADC4AC4}" type="datetimeFigureOut">
              <a:rPr lang="en-US" smtClean="0"/>
              <a:t>3/7/2019</a:t>
            </a:fld>
            <a:endParaRPr lang="en-US"/>
          </a:p>
        </p:txBody>
      </p:sp>
      <p:sp>
        <p:nvSpPr>
          <p:cNvPr id="9" name="Slide Number Placeholder 8"/>
          <p:cNvSpPr>
            <a:spLocks noGrp="1"/>
          </p:cNvSpPr>
          <p:nvPr>
            <p:ph type="sldNum" sz="quarter" idx="11"/>
          </p:nvPr>
        </p:nvSpPr>
        <p:spPr/>
        <p:txBody>
          <a:bodyPr/>
          <a:lstStyle/>
          <a:p>
            <a:fld id="{0EE59CA7-8E8D-4BE5-A910-B3567138D1C1}"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81600" y="1676400"/>
            <a:ext cx="2514600" cy="1874837"/>
          </a:xfrm>
        </p:spPr>
        <p:txBody>
          <a:bodyPr anchor="b">
            <a:normAutofit/>
          </a:bodyPr>
          <a:lstStyle>
            <a:lvl1pPr algn="r">
              <a:defRPr sz="2000" b="0">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676400"/>
            <a:ext cx="4700016" cy="3505200"/>
          </a:xfrm>
        </p:spPr>
        <p:txBody>
          <a:bodyPr>
            <a:normAutofit/>
          </a:bodyPr>
          <a:lstStyle>
            <a:lvl1pPr marL="228600" indent="-182880">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4"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92944A2B-DBED-41C6-971F-DAF6DADC4AC4}" type="datetimeFigureOut">
              <a:rPr lang="en-US" smtClean="0"/>
              <a:t>3/7/2019</a:t>
            </a:fld>
            <a:endParaRPr lang="en-US"/>
          </a:p>
        </p:txBody>
      </p:sp>
      <p:sp>
        <p:nvSpPr>
          <p:cNvPr id="16" name="Slide Number Placeholder 15"/>
          <p:cNvSpPr>
            <a:spLocks noGrp="1"/>
          </p:cNvSpPr>
          <p:nvPr>
            <p:ph type="sldNum" sz="quarter" idx="11"/>
          </p:nvPr>
        </p:nvSpPr>
        <p:spPr/>
        <p:txBody>
          <a:bodyPr/>
          <a:lstStyle/>
          <a:p>
            <a:fld id="{0EE59CA7-8E8D-4BE5-A910-B3567138D1C1}"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676400"/>
            <a:ext cx="4696967" cy="3505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11" name="Title 1"/>
          <p:cNvSpPr>
            <a:spLocks noGrp="1"/>
          </p:cNvSpPr>
          <p:nvPr>
            <p:ph type="title"/>
          </p:nvPr>
        </p:nvSpPr>
        <p:spPr>
          <a:xfrm>
            <a:off x="5181600" y="1676400"/>
            <a:ext cx="2514600" cy="1875972"/>
          </a:xfrm>
        </p:spPr>
        <p:txBody>
          <a:bodyPr anchor="b">
            <a:normAutofit/>
          </a:bodyPr>
          <a:lstStyle>
            <a:lvl1pPr algn="r">
              <a:defRPr sz="2000" b="0">
                <a:effectLst/>
              </a:defRPr>
            </a:lvl1pPr>
          </a:lstStyle>
          <a:p>
            <a:r>
              <a:rPr lang="en-US" smtClean="0"/>
              <a:t>Click to edit Master title style</a:t>
            </a:r>
            <a:endParaRPr lang="en-US" dirty="0"/>
          </a:p>
        </p:txBody>
      </p:sp>
      <p:sp>
        <p:nvSpPr>
          <p:cNvPr id="12"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Date Placeholder 15"/>
          <p:cNvSpPr>
            <a:spLocks noGrp="1"/>
          </p:cNvSpPr>
          <p:nvPr>
            <p:ph type="dt" sz="half" idx="10"/>
          </p:nvPr>
        </p:nvSpPr>
        <p:spPr/>
        <p:txBody>
          <a:bodyPr/>
          <a:lstStyle/>
          <a:p>
            <a:fld id="{92944A2B-DBED-41C6-971F-DAF6DADC4AC4}" type="datetimeFigureOut">
              <a:rPr lang="en-US" smtClean="0"/>
              <a:t>3/7/2019</a:t>
            </a:fld>
            <a:endParaRPr lang="en-US"/>
          </a:p>
        </p:txBody>
      </p:sp>
      <p:sp>
        <p:nvSpPr>
          <p:cNvPr id="17" name="Slide Number Placeholder 16"/>
          <p:cNvSpPr>
            <a:spLocks noGrp="1"/>
          </p:cNvSpPr>
          <p:nvPr>
            <p:ph type="sldNum" sz="quarter" idx="11"/>
          </p:nvPr>
        </p:nvSpPr>
        <p:spPr/>
        <p:txBody>
          <a:bodyPr/>
          <a:lstStyle/>
          <a:p>
            <a:fld id="{0EE59CA7-8E8D-4BE5-A910-B3567138D1C1}" type="slidenum">
              <a:rPr lang="en-US" smtClean="0"/>
              <a:t>‹#›</a:t>
            </a:fld>
            <a:endParaRPr lang="en-US"/>
          </a:p>
        </p:txBody>
      </p:sp>
      <p:sp>
        <p:nvSpPr>
          <p:cNvPr id="18" name="Footer Placeholder 17"/>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Date Placeholder 12"/>
          <p:cNvSpPr>
            <a:spLocks noGrp="1"/>
          </p:cNvSpPr>
          <p:nvPr>
            <p:ph type="dt" sz="half" idx="10"/>
          </p:nvPr>
        </p:nvSpPr>
        <p:spPr/>
        <p:txBody>
          <a:bodyPr/>
          <a:lstStyle/>
          <a:p>
            <a:fld id="{92944A2B-DBED-41C6-971F-DAF6DADC4AC4}" type="datetimeFigureOut">
              <a:rPr lang="en-US" smtClean="0"/>
              <a:t>3/7/2019</a:t>
            </a:fld>
            <a:endParaRPr lang="en-US"/>
          </a:p>
        </p:txBody>
      </p:sp>
      <p:sp>
        <p:nvSpPr>
          <p:cNvPr id="14" name="Slide Number Placeholder 13"/>
          <p:cNvSpPr>
            <a:spLocks noGrp="1"/>
          </p:cNvSpPr>
          <p:nvPr>
            <p:ph type="sldNum" sz="quarter" idx="11"/>
          </p:nvPr>
        </p:nvSpPr>
        <p:spPr/>
        <p:txBody>
          <a:bodyPr/>
          <a:lstStyle/>
          <a:p>
            <a:fld id="{0EE59CA7-8E8D-4BE5-A910-B3567138D1C1}" type="slidenum">
              <a:rPr lang="en-US" smtClean="0"/>
              <a:t>‹#›</a:t>
            </a:fld>
            <a:endParaRPr lang="en-US"/>
          </a:p>
        </p:txBody>
      </p:sp>
      <p:sp>
        <p:nvSpPr>
          <p:cNvPr id="15" name="Footer Placeholder 14"/>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Date Placeholder 12"/>
          <p:cNvSpPr>
            <a:spLocks noGrp="1"/>
          </p:cNvSpPr>
          <p:nvPr>
            <p:ph type="dt" sz="half" idx="10"/>
          </p:nvPr>
        </p:nvSpPr>
        <p:spPr/>
        <p:txBody>
          <a:bodyPr/>
          <a:lstStyle/>
          <a:p>
            <a:fld id="{92944A2B-DBED-41C6-971F-DAF6DADC4AC4}" type="datetimeFigureOut">
              <a:rPr lang="en-US" smtClean="0"/>
              <a:t>3/7/2019</a:t>
            </a:fld>
            <a:endParaRPr lang="en-US"/>
          </a:p>
        </p:txBody>
      </p:sp>
      <p:sp>
        <p:nvSpPr>
          <p:cNvPr id="14" name="Slide Number Placeholder 13"/>
          <p:cNvSpPr>
            <a:spLocks noGrp="1"/>
          </p:cNvSpPr>
          <p:nvPr>
            <p:ph type="sldNum" sz="quarter" idx="11"/>
          </p:nvPr>
        </p:nvSpPr>
        <p:spPr/>
        <p:txBody>
          <a:bodyPr/>
          <a:lstStyle/>
          <a:p>
            <a:fld id="{0EE59CA7-8E8D-4BE5-A910-B3567138D1C1}" type="slidenum">
              <a:rPr lang="en-US" smtClean="0"/>
              <a:t>‹#›</a:t>
            </a:fld>
            <a:endParaRPr lang="en-US"/>
          </a:p>
        </p:txBody>
      </p:sp>
      <p:sp>
        <p:nvSpPr>
          <p:cNvPr id="15" name="Footer Placeholder 14"/>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descr="sphere2.png"/>
          <p:cNvPicPr>
            <a:picLocks noChangeAspect="1"/>
          </p:cNvPicPr>
          <p:nvPr/>
        </p:nvPicPr>
        <p:blipFill>
          <a:blip r:embed="rId13" cstate="print"/>
          <a:stretch>
            <a:fillRect/>
          </a:stretch>
        </p:blipFill>
        <p:spPr>
          <a:xfrm>
            <a:off x="8823693" y="0"/>
            <a:ext cx="320307" cy="6858000"/>
          </a:xfrm>
          <a:prstGeom prst="rect">
            <a:avLst/>
          </a:prstGeom>
        </p:spPr>
      </p:pic>
      <p:sp>
        <p:nvSpPr>
          <p:cNvPr id="2" name="Title Placeholder 1"/>
          <p:cNvSpPr>
            <a:spLocks noGrp="1"/>
          </p:cNvSpPr>
          <p:nvPr>
            <p:ph type="title"/>
          </p:nvPr>
        </p:nvSpPr>
        <p:spPr>
          <a:xfrm>
            <a:off x="4876800" y="457200"/>
            <a:ext cx="2819400" cy="5715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457200"/>
            <a:ext cx="3657600" cy="57149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7"/>
          <p:cNvSpPr>
            <a:spLocks noGrp="1"/>
          </p:cNvSpPr>
          <p:nvPr>
            <p:ph type="sldNum" sz="quarter" idx="4"/>
          </p:nvPr>
        </p:nvSpPr>
        <p:spPr>
          <a:xfrm>
            <a:off x="7772400" y="6400800"/>
            <a:ext cx="533400" cy="152400"/>
          </a:xfrm>
          <a:prstGeom prst="rect">
            <a:avLst/>
          </a:prstGeom>
        </p:spPr>
        <p:txBody>
          <a:bodyPr vert="horz" lIns="91440" tIns="45720" rIns="91440" bIns="45720" rtlCol="0" anchor="ctr"/>
          <a:lstStyle>
            <a:lvl1pPr algn="ctr">
              <a:defRPr sz="1050">
                <a:solidFill>
                  <a:schemeClr val="tx1">
                    <a:lumMod val="50000"/>
                    <a:lumOff val="50000"/>
                  </a:schemeClr>
                </a:solidFill>
              </a:defRPr>
            </a:lvl1pPr>
          </a:lstStyle>
          <a:p>
            <a:fld id="{0EE59CA7-8E8D-4BE5-A910-B3567138D1C1}" type="slidenum">
              <a:rPr lang="en-US" smtClean="0"/>
              <a:t>‹#›</a:t>
            </a:fld>
            <a:endParaRPr lang="en-US"/>
          </a:p>
        </p:txBody>
      </p:sp>
      <p:sp>
        <p:nvSpPr>
          <p:cNvPr id="9" name="Date Placeholder 8"/>
          <p:cNvSpPr>
            <a:spLocks noGrp="1"/>
          </p:cNvSpPr>
          <p:nvPr>
            <p:ph type="dt" sz="half" idx="2"/>
          </p:nvPr>
        </p:nvSpPr>
        <p:spPr>
          <a:xfrm>
            <a:off x="4876801" y="6426201"/>
            <a:ext cx="2819399" cy="126999"/>
          </a:xfrm>
          <a:prstGeom prst="rect">
            <a:avLst/>
          </a:prstGeom>
        </p:spPr>
        <p:txBody>
          <a:bodyPr vert="horz" lIns="91440" tIns="45720" rIns="91440" bIns="45720" rtlCol="0" anchor="ctr"/>
          <a:lstStyle>
            <a:lvl1pPr algn="r">
              <a:defRPr sz="1050">
                <a:solidFill>
                  <a:schemeClr val="tx1">
                    <a:lumMod val="50000"/>
                    <a:lumOff val="50000"/>
                  </a:schemeClr>
                </a:solidFill>
              </a:defRPr>
            </a:lvl1pPr>
          </a:lstStyle>
          <a:p>
            <a:fld id="{92944A2B-DBED-41C6-971F-DAF6DADC4AC4}" type="datetimeFigureOut">
              <a:rPr lang="en-US" smtClean="0"/>
              <a:t>3/7/2019</a:t>
            </a:fld>
            <a:endParaRPr lang="en-US"/>
          </a:p>
        </p:txBody>
      </p:sp>
      <p:sp>
        <p:nvSpPr>
          <p:cNvPr id="10" name="Footer Placeholder 9"/>
          <p:cNvSpPr>
            <a:spLocks noGrp="1"/>
          </p:cNvSpPr>
          <p:nvPr>
            <p:ph type="ftr" sz="quarter" idx="3"/>
          </p:nvPr>
        </p:nvSpPr>
        <p:spPr>
          <a:xfrm>
            <a:off x="4875213" y="6296248"/>
            <a:ext cx="2820987" cy="152400"/>
          </a:xfrm>
          <a:prstGeom prst="rect">
            <a:avLst/>
          </a:prstGeom>
        </p:spPr>
        <p:txBody>
          <a:bodyPr vert="horz" lIns="91440" tIns="45720" rIns="91440" bIns="45720" rtlCol="0" anchor="b"/>
          <a:lstStyle>
            <a:lvl1pPr algn="r">
              <a:defRPr sz="1050">
                <a:solidFill>
                  <a:schemeClr val="tx1"/>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p:titleStyle>
    <p:bodyStyle>
      <a:lvl1pPr marL="182880" indent="-182880" algn="l" defTabSz="914400" rtl="0" eaLnBrk="1" latinLnBrk="0" hangingPunct="1">
        <a:spcBef>
          <a:spcPct val="20000"/>
        </a:spcBef>
        <a:buClr>
          <a:schemeClr val="tx1">
            <a:lumMod val="50000"/>
            <a:lumOff val="50000"/>
          </a:schemeClr>
        </a:buClr>
        <a:buFont typeface="Wingdings" pitchFamily="2" charset="2"/>
        <a:buChar char="§"/>
        <a:defRPr sz="18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somethingheretha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sz="4000" dirty="0" smtClean="0"/>
              <a:t>The Basics</a:t>
            </a:r>
            <a:endParaRPr lang="en-US" sz="4000" dirty="0"/>
          </a:p>
        </p:txBody>
      </p:sp>
      <p:sp>
        <p:nvSpPr>
          <p:cNvPr id="2" name="Title 1"/>
          <p:cNvSpPr>
            <a:spLocks noGrp="1"/>
          </p:cNvSpPr>
          <p:nvPr>
            <p:ph type="title"/>
          </p:nvPr>
        </p:nvSpPr>
        <p:spPr>
          <a:xfrm>
            <a:off x="990600" y="1447800"/>
            <a:ext cx="5410200" cy="2133600"/>
          </a:xfrm>
        </p:spPr>
        <p:txBody>
          <a:bodyPr>
            <a:normAutofit/>
          </a:bodyPr>
          <a:lstStyle/>
          <a:p>
            <a:r>
              <a:rPr lang="en-US" sz="5400" dirty="0" smtClean="0">
                <a:latin typeface="Bauhaus 93" panose="04030905020B02020C02" pitchFamily="82" charset="0"/>
              </a:rPr>
              <a:t>MLA CITATIONS:</a:t>
            </a:r>
            <a:endParaRPr lang="en-US" sz="5400" dirty="0">
              <a:latin typeface="Bauhaus 93" panose="04030905020B02020C02" pitchFamily="82" charset="0"/>
            </a:endParaRPr>
          </a:p>
        </p:txBody>
      </p:sp>
    </p:spTree>
    <p:extLst>
      <p:ext uri="{BB962C8B-B14F-4D97-AF65-F5344CB8AC3E}">
        <p14:creationId xmlns:p14="http://schemas.microsoft.com/office/powerpoint/2010/main" val="16766277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Guidelines for documenting sources from which research is gathered</a:t>
            </a:r>
          </a:p>
          <a:p>
            <a:r>
              <a:rPr lang="en-US" sz="2000" dirty="0" smtClean="0"/>
              <a:t>Designed for the humanities disciplines</a:t>
            </a:r>
          </a:p>
          <a:p>
            <a:r>
              <a:rPr lang="en-US" sz="2000" dirty="0"/>
              <a:t>E</a:t>
            </a:r>
            <a:r>
              <a:rPr lang="en-US" sz="2000" dirty="0" smtClean="0"/>
              <a:t>mphasizes crediting sources by author (or title) and page number </a:t>
            </a:r>
          </a:p>
          <a:p>
            <a:r>
              <a:rPr lang="en-US" sz="2000" dirty="0" smtClean="0"/>
              <a:t>Includes a works cited reference page at the end of the document</a:t>
            </a:r>
            <a:endParaRPr lang="en-US" sz="2000" dirty="0"/>
          </a:p>
        </p:txBody>
      </p:sp>
      <p:sp>
        <p:nvSpPr>
          <p:cNvPr id="3" name="Title 2"/>
          <p:cNvSpPr>
            <a:spLocks noGrp="1"/>
          </p:cNvSpPr>
          <p:nvPr>
            <p:ph type="title"/>
          </p:nvPr>
        </p:nvSpPr>
        <p:spPr/>
        <p:txBody>
          <a:bodyPr>
            <a:normAutofit/>
          </a:bodyPr>
          <a:lstStyle/>
          <a:p>
            <a:r>
              <a:rPr lang="en-US" sz="6600" dirty="0" smtClean="0">
                <a:latin typeface="Bauhaus 93" panose="04030905020B02020C02" pitchFamily="82" charset="0"/>
              </a:rPr>
              <a:t>WHAT?</a:t>
            </a:r>
            <a:endParaRPr lang="en-US" sz="6600" dirty="0">
              <a:latin typeface="Bauhaus 93" panose="04030905020B02020C02" pitchFamily="82" charset="0"/>
            </a:endParaRPr>
          </a:p>
        </p:txBody>
      </p:sp>
    </p:spTree>
    <p:extLst>
      <p:ext uri="{BB962C8B-B14F-4D97-AF65-F5344CB8AC3E}">
        <p14:creationId xmlns:p14="http://schemas.microsoft.com/office/powerpoint/2010/main" val="26264301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t>To give credit to those writers, editors, and researchers who came before you</a:t>
            </a:r>
          </a:p>
          <a:p>
            <a:r>
              <a:rPr lang="en-US" sz="2000" dirty="0" smtClean="0"/>
              <a:t>To avoid the falsehood of claiming others’ work as your own – a.k.a. plagiarism</a:t>
            </a:r>
          </a:p>
          <a:p>
            <a:r>
              <a:rPr lang="en-US" sz="2000" dirty="0" smtClean="0"/>
              <a:t>To provide your readers with additional information, places where they can go find additional or related information</a:t>
            </a:r>
          </a:p>
          <a:p>
            <a:r>
              <a:rPr lang="en-US" sz="2000" dirty="0" smtClean="0"/>
              <a:t>Why MLA? For reading humanities based papers, it is least intrusive to the reading experience. (No dates like APA or CSE; No end notes like Chicago style)</a:t>
            </a:r>
          </a:p>
          <a:p>
            <a:endParaRPr lang="en-US" dirty="0"/>
          </a:p>
        </p:txBody>
      </p:sp>
      <p:sp>
        <p:nvSpPr>
          <p:cNvPr id="3" name="Title 2"/>
          <p:cNvSpPr>
            <a:spLocks noGrp="1"/>
          </p:cNvSpPr>
          <p:nvPr>
            <p:ph type="title"/>
          </p:nvPr>
        </p:nvSpPr>
        <p:spPr/>
        <p:txBody>
          <a:bodyPr>
            <a:normAutofit/>
          </a:bodyPr>
          <a:lstStyle/>
          <a:p>
            <a:r>
              <a:rPr lang="en-US" sz="6600" dirty="0" smtClean="0">
                <a:latin typeface="Bauhaus 93" panose="04030905020B02020C02" pitchFamily="82" charset="0"/>
              </a:rPr>
              <a:t>WHY?</a:t>
            </a:r>
            <a:endParaRPr lang="en-US" sz="6600" dirty="0">
              <a:latin typeface="Bauhaus 93" panose="04030905020B02020C02" pitchFamily="82" charset="0"/>
            </a:endParaRPr>
          </a:p>
        </p:txBody>
      </p:sp>
    </p:spTree>
    <p:extLst>
      <p:ext uri="{BB962C8B-B14F-4D97-AF65-F5344CB8AC3E}">
        <p14:creationId xmlns:p14="http://schemas.microsoft.com/office/powerpoint/2010/main" val="8036770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Use in-text, parenthetical documentation to show the author (or title) and page number where you found the information</a:t>
            </a:r>
          </a:p>
          <a:p>
            <a:r>
              <a:rPr lang="en-US" sz="2000" dirty="0" smtClean="0"/>
              <a:t>Use a work(s) cited page as the last numbered page of your document to list the sources cited within your work (Easybib.com can be a great way to make works cited entries consistent and accurate)</a:t>
            </a:r>
            <a:endParaRPr lang="en-US" sz="2000" dirty="0"/>
          </a:p>
        </p:txBody>
      </p:sp>
      <p:sp>
        <p:nvSpPr>
          <p:cNvPr id="3" name="Title 2"/>
          <p:cNvSpPr>
            <a:spLocks noGrp="1"/>
          </p:cNvSpPr>
          <p:nvPr>
            <p:ph type="title"/>
          </p:nvPr>
        </p:nvSpPr>
        <p:spPr/>
        <p:txBody>
          <a:bodyPr>
            <a:normAutofit/>
          </a:bodyPr>
          <a:lstStyle/>
          <a:p>
            <a:r>
              <a:rPr lang="en-US" sz="6600" dirty="0" smtClean="0">
                <a:latin typeface="Bauhaus 93" panose="04030905020B02020C02" pitchFamily="82" charset="0"/>
              </a:rPr>
              <a:t>HOW?</a:t>
            </a:r>
            <a:endParaRPr lang="en-US" sz="6600" dirty="0">
              <a:latin typeface="Bauhaus 93" panose="04030905020B02020C02" pitchFamily="82" charset="0"/>
            </a:endParaRPr>
          </a:p>
        </p:txBody>
      </p:sp>
    </p:spTree>
    <p:extLst>
      <p:ext uri="{BB962C8B-B14F-4D97-AF65-F5344CB8AC3E}">
        <p14:creationId xmlns:p14="http://schemas.microsoft.com/office/powerpoint/2010/main" val="10304134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05000"/>
            <a:ext cx="7772400" cy="4267199"/>
          </a:xfrm>
        </p:spPr>
        <p:txBody>
          <a:bodyPr>
            <a:normAutofit/>
          </a:bodyPr>
          <a:lstStyle/>
          <a:p>
            <a:r>
              <a:rPr lang="en-US" sz="2000" dirty="0" smtClean="0"/>
              <a:t>Cite anytime you use information found in another source (that is NOT common knowledge).</a:t>
            </a:r>
          </a:p>
          <a:p>
            <a:r>
              <a:rPr lang="en-US" sz="2000" dirty="0" smtClean="0"/>
              <a:t>Cite material quoted word for word from a source whether general text or a person’s quoted words.</a:t>
            </a:r>
          </a:p>
          <a:p>
            <a:r>
              <a:rPr lang="en-US" sz="2000" dirty="0" smtClean="0"/>
              <a:t>Cite material paraphrased from a source. (This means you have borrowed the idea, but expressed it in </a:t>
            </a:r>
            <a:r>
              <a:rPr lang="en-US" sz="2000" i="1" dirty="0" smtClean="0"/>
              <a:t>your own </a:t>
            </a:r>
            <a:r>
              <a:rPr lang="en-US" sz="2000" dirty="0" smtClean="0"/>
              <a:t>words).</a:t>
            </a:r>
          </a:p>
          <a:p>
            <a:r>
              <a:rPr lang="en-US" sz="2000" dirty="0" smtClean="0"/>
              <a:t>Cite material summarized from a source (similar to a paraphrase but ideas are condensed or compressed).</a:t>
            </a:r>
            <a:endParaRPr lang="en-US" sz="2000" dirty="0"/>
          </a:p>
        </p:txBody>
      </p:sp>
      <p:sp>
        <p:nvSpPr>
          <p:cNvPr id="3" name="Title 2"/>
          <p:cNvSpPr>
            <a:spLocks noGrp="1"/>
          </p:cNvSpPr>
          <p:nvPr>
            <p:ph type="title"/>
          </p:nvPr>
        </p:nvSpPr>
        <p:spPr>
          <a:xfrm>
            <a:off x="762000" y="457200"/>
            <a:ext cx="7239000" cy="1524000"/>
          </a:xfrm>
        </p:spPr>
        <p:txBody>
          <a:bodyPr>
            <a:normAutofit/>
          </a:bodyPr>
          <a:lstStyle/>
          <a:p>
            <a:r>
              <a:rPr lang="en-US" sz="6600" dirty="0" smtClean="0">
                <a:latin typeface="Bauhaus 93" panose="04030905020B02020C02" pitchFamily="82" charset="0"/>
              </a:rPr>
              <a:t>WHAT DO I CITE?</a:t>
            </a:r>
            <a:endParaRPr lang="en-US" sz="6600" dirty="0">
              <a:latin typeface="Bauhaus 93" panose="04030905020B02020C02" pitchFamily="82" charset="0"/>
            </a:endParaRPr>
          </a:p>
        </p:txBody>
      </p:sp>
    </p:spTree>
    <p:extLst>
      <p:ext uri="{BB962C8B-B14F-4D97-AF65-F5344CB8AC3E}">
        <p14:creationId xmlns:p14="http://schemas.microsoft.com/office/powerpoint/2010/main" val="29355228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05000"/>
            <a:ext cx="7772400" cy="4267199"/>
          </a:xfrm>
        </p:spPr>
        <p:txBody>
          <a:bodyPr>
            <a:normAutofit/>
          </a:bodyPr>
          <a:lstStyle/>
          <a:p>
            <a:r>
              <a:rPr lang="en-US" sz="2000" dirty="0" smtClean="0"/>
              <a:t>To cite in-text you will need the author’s last name (if available) and the page number (if available) where you found the information.</a:t>
            </a:r>
          </a:p>
          <a:p>
            <a:r>
              <a:rPr lang="en-US" sz="2000" dirty="0"/>
              <a:t>After the quote or paraphrase, open parentheses </a:t>
            </a:r>
            <a:r>
              <a:rPr lang="en-US" sz="2000" b="1" dirty="0"/>
              <a:t>(</a:t>
            </a:r>
            <a:r>
              <a:rPr lang="en-US" sz="2000" dirty="0"/>
              <a:t> then type author’s last name.  Space once and then type the numerals that indicate </a:t>
            </a:r>
            <a:r>
              <a:rPr lang="en-US" sz="2000" dirty="0" smtClean="0"/>
              <a:t>page number</a:t>
            </a:r>
            <a:r>
              <a:rPr lang="en-US" sz="2000" dirty="0"/>
              <a:t>.  Then close parentheses </a:t>
            </a:r>
            <a:r>
              <a:rPr lang="en-US" sz="2000" b="1" dirty="0"/>
              <a:t>)</a:t>
            </a:r>
            <a:r>
              <a:rPr lang="en-US" sz="2000" dirty="0"/>
              <a:t>.  That simple</a:t>
            </a:r>
            <a:r>
              <a:rPr lang="en-US" sz="2000" dirty="0" smtClean="0"/>
              <a:t>.</a:t>
            </a:r>
          </a:p>
          <a:p>
            <a:r>
              <a:rPr lang="en-US" sz="2000" dirty="0" smtClean="0"/>
              <a:t>If there is no author (and the source is still credible), cite using the article title (or the first few words of the title if it is really long) and the page number.</a:t>
            </a:r>
          </a:p>
          <a:p>
            <a:r>
              <a:rPr lang="en-US" sz="2000" dirty="0" smtClean="0"/>
              <a:t>If there is no page number (occasionally happens with online sources) use page 1 or omit.</a:t>
            </a:r>
          </a:p>
          <a:p>
            <a:r>
              <a:rPr lang="en-US" sz="2000" dirty="0" smtClean="0"/>
              <a:t>If the VERY next citation (still on the same page) is from the EXACT same source, you only need to include page number in parentheses.</a:t>
            </a:r>
          </a:p>
        </p:txBody>
      </p:sp>
      <p:sp>
        <p:nvSpPr>
          <p:cNvPr id="3" name="Title 2"/>
          <p:cNvSpPr>
            <a:spLocks noGrp="1"/>
          </p:cNvSpPr>
          <p:nvPr>
            <p:ph type="title"/>
          </p:nvPr>
        </p:nvSpPr>
        <p:spPr>
          <a:xfrm>
            <a:off x="762000" y="457200"/>
            <a:ext cx="7239000" cy="1524000"/>
          </a:xfrm>
        </p:spPr>
        <p:txBody>
          <a:bodyPr>
            <a:normAutofit fontScale="90000"/>
          </a:bodyPr>
          <a:lstStyle/>
          <a:p>
            <a:r>
              <a:rPr lang="en-US" sz="6600" dirty="0" smtClean="0">
                <a:latin typeface="Bauhaus 93" panose="04030905020B02020C02" pitchFamily="82" charset="0"/>
              </a:rPr>
              <a:t>PROCEDURES FOR CITING MLA STYLE</a:t>
            </a:r>
            <a:endParaRPr lang="en-US" sz="6600" dirty="0">
              <a:latin typeface="Bauhaus 93" panose="04030905020B02020C02" pitchFamily="82" charset="0"/>
            </a:endParaRPr>
          </a:p>
        </p:txBody>
      </p:sp>
    </p:spTree>
    <p:extLst>
      <p:ext uri="{BB962C8B-B14F-4D97-AF65-F5344CB8AC3E}">
        <p14:creationId xmlns:p14="http://schemas.microsoft.com/office/powerpoint/2010/main" val="20590074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7772400" cy="4724400"/>
          </a:xfrm>
        </p:spPr>
        <p:txBody>
          <a:bodyPr>
            <a:normAutofit/>
          </a:bodyPr>
          <a:lstStyle/>
          <a:p>
            <a:r>
              <a:rPr lang="en-US" sz="2000" dirty="0" smtClean="0"/>
              <a:t>Be sure to quote accurately.</a:t>
            </a:r>
          </a:p>
          <a:p>
            <a:r>
              <a:rPr lang="en-US" sz="2000" dirty="0" smtClean="0"/>
              <a:t>Note that periods go INSIDE quotation marks UNLESS you are using a citation.  Then close the quote, but suspend the end mark until after the parentheses.</a:t>
            </a:r>
          </a:p>
          <a:p>
            <a:r>
              <a:rPr lang="en-US" sz="2000" dirty="0" smtClean="0"/>
              <a:t>Commas ALWAYS go INSIDE quotation marks.</a:t>
            </a:r>
          </a:p>
          <a:p>
            <a:r>
              <a:rPr lang="en-US" sz="2000" dirty="0" smtClean="0"/>
              <a:t>If you need to omit material from a quote (and it doesn’t alter the meaning) you can use an ellipsis to do so.  ( </a:t>
            </a:r>
            <a:r>
              <a:rPr lang="en-US" sz="2000" b="1" dirty="0" smtClean="0"/>
              <a:t>. . . </a:t>
            </a:r>
            <a:r>
              <a:rPr lang="en-US" sz="2000" dirty="0" smtClean="0"/>
              <a:t>within a sentence and</a:t>
            </a:r>
            <a:r>
              <a:rPr lang="en-US" sz="2000" b="1" dirty="0" smtClean="0"/>
              <a:t> . . . . </a:t>
            </a:r>
            <a:r>
              <a:rPr lang="en-US" sz="2000" dirty="0" smtClean="0"/>
              <a:t>Between sentences. )</a:t>
            </a:r>
          </a:p>
          <a:p>
            <a:r>
              <a:rPr lang="en-US" sz="2000" dirty="0" smtClean="0"/>
              <a:t>If you need to alter the capitalization of a word, use brackets around the letter in question. ( </a:t>
            </a:r>
            <a:r>
              <a:rPr lang="en-US" sz="2000" b="1" dirty="0" smtClean="0"/>
              <a:t>[S]</a:t>
            </a:r>
            <a:r>
              <a:rPr lang="en-US" sz="2000" b="1" dirty="0" err="1" smtClean="0"/>
              <a:t>eriously</a:t>
            </a:r>
            <a:r>
              <a:rPr lang="en-US" sz="2000" dirty="0" smtClean="0"/>
              <a:t>)</a:t>
            </a:r>
          </a:p>
          <a:p>
            <a:r>
              <a:rPr lang="en-US" sz="2000" dirty="0" smtClean="0"/>
              <a:t>Also use brackets to indicate a word you had to change in order to clarify meaning or to tell the reader if YOU added emphasis by using italics where none existed in the original.</a:t>
            </a:r>
            <a:endParaRPr lang="en-US" sz="2000" dirty="0"/>
          </a:p>
        </p:txBody>
      </p:sp>
      <p:sp>
        <p:nvSpPr>
          <p:cNvPr id="3" name="Title 2"/>
          <p:cNvSpPr>
            <a:spLocks noGrp="1"/>
          </p:cNvSpPr>
          <p:nvPr>
            <p:ph type="title"/>
          </p:nvPr>
        </p:nvSpPr>
        <p:spPr>
          <a:xfrm>
            <a:off x="762000" y="457200"/>
            <a:ext cx="7239000" cy="1524000"/>
          </a:xfrm>
        </p:spPr>
        <p:txBody>
          <a:bodyPr>
            <a:normAutofit fontScale="90000"/>
          </a:bodyPr>
          <a:lstStyle/>
          <a:p>
            <a:r>
              <a:rPr lang="en-US" sz="6600" dirty="0" smtClean="0">
                <a:latin typeface="Bauhaus 93" panose="04030905020B02020C02" pitchFamily="82" charset="0"/>
              </a:rPr>
              <a:t>MECHANICS OF QUOTING:</a:t>
            </a:r>
            <a:endParaRPr lang="en-US" sz="6600" dirty="0">
              <a:latin typeface="Bauhaus 93" panose="04030905020B02020C02" pitchFamily="82" charset="0"/>
            </a:endParaRPr>
          </a:p>
        </p:txBody>
      </p:sp>
    </p:spTree>
    <p:extLst>
      <p:ext uri="{BB962C8B-B14F-4D97-AF65-F5344CB8AC3E}">
        <p14:creationId xmlns:p14="http://schemas.microsoft.com/office/powerpoint/2010/main" val="22962334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7772400" cy="4267199"/>
          </a:xfrm>
        </p:spPr>
        <p:txBody>
          <a:bodyPr>
            <a:normAutofit/>
          </a:bodyPr>
          <a:lstStyle/>
          <a:p>
            <a:pPr marL="457200" indent="-457200">
              <a:buAutoNum type="arabicParenR"/>
            </a:pPr>
            <a:r>
              <a:rPr lang="en-US" sz="2000" dirty="0" smtClean="0"/>
              <a:t>If </a:t>
            </a:r>
            <a:r>
              <a:rPr lang="en-US" sz="2000" dirty="0"/>
              <a:t>the author is mentioned in the actual written text of your work, ONLY place the page number in the parentheses. </a:t>
            </a:r>
            <a:endParaRPr lang="en-US" sz="2000" dirty="0" smtClean="0"/>
          </a:p>
          <a:p>
            <a:pPr marL="457200" indent="-457200">
              <a:buAutoNum type="arabicParenR"/>
            </a:pPr>
            <a:r>
              <a:rPr lang="en-US" sz="2000" dirty="0" smtClean="0"/>
              <a:t>If </a:t>
            </a:r>
            <a:r>
              <a:rPr lang="en-US" sz="2000" dirty="0"/>
              <a:t>you have to use an article title in the citation, be sure to place it in either quotation marks or italics appropriate to what type of work it is</a:t>
            </a:r>
            <a:r>
              <a:rPr lang="en-US" sz="2000" dirty="0" smtClean="0"/>
              <a:t>.</a:t>
            </a:r>
          </a:p>
          <a:p>
            <a:pPr marL="457200" indent="-457200">
              <a:buAutoNum type="arabicParenR"/>
            </a:pPr>
            <a:r>
              <a:rPr lang="en-US" sz="2000" dirty="0" smtClean="0"/>
              <a:t>If you have more than one source written or edited by authors with the same last name, you will need cite last name, first name instead.</a:t>
            </a:r>
          </a:p>
          <a:p>
            <a:pPr marL="457200" indent="-457200">
              <a:buAutoNum type="arabicParenR"/>
            </a:pPr>
            <a:r>
              <a:rPr lang="en-US" sz="2000" dirty="0" smtClean="0"/>
              <a:t>If you have more than one source written by the EXACT same author, you will need to cite by author last name, title of work.</a:t>
            </a:r>
            <a:endParaRPr lang="en-US" sz="2000" dirty="0"/>
          </a:p>
        </p:txBody>
      </p:sp>
      <p:sp>
        <p:nvSpPr>
          <p:cNvPr id="3" name="Title 2"/>
          <p:cNvSpPr>
            <a:spLocks noGrp="1"/>
          </p:cNvSpPr>
          <p:nvPr>
            <p:ph type="title"/>
          </p:nvPr>
        </p:nvSpPr>
        <p:spPr>
          <a:xfrm>
            <a:off x="762000" y="457200"/>
            <a:ext cx="7239000" cy="1524000"/>
          </a:xfrm>
        </p:spPr>
        <p:txBody>
          <a:bodyPr>
            <a:normAutofit fontScale="90000"/>
          </a:bodyPr>
          <a:lstStyle/>
          <a:p>
            <a:r>
              <a:rPr lang="en-US" sz="6600" dirty="0" smtClean="0">
                <a:latin typeface="Bauhaus 93" panose="04030905020B02020C02" pitchFamily="82" charset="0"/>
              </a:rPr>
              <a:t>TECHNICALITIES THAT MAY OCCUR</a:t>
            </a:r>
            <a:endParaRPr lang="en-US" sz="6600" dirty="0">
              <a:latin typeface="Bauhaus 93" panose="04030905020B02020C02" pitchFamily="82" charset="0"/>
            </a:endParaRPr>
          </a:p>
        </p:txBody>
      </p:sp>
    </p:spTree>
    <p:extLst>
      <p:ext uri="{BB962C8B-B14F-4D97-AF65-F5344CB8AC3E}">
        <p14:creationId xmlns:p14="http://schemas.microsoft.com/office/powerpoint/2010/main" val="10755373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7772400" cy="4267199"/>
          </a:xfrm>
        </p:spPr>
        <p:txBody>
          <a:bodyPr>
            <a:normAutofit/>
          </a:bodyPr>
          <a:lstStyle/>
          <a:p>
            <a:pPr marL="0" indent="0">
              <a:buNone/>
            </a:pPr>
            <a:endParaRPr lang="en-US" sz="2000" dirty="0" smtClean="0"/>
          </a:p>
          <a:p>
            <a:r>
              <a:rPr lang="en-US" sz="2000" dirty="0" smtClean="0"/>
              <a:t>“Writers do not need to be comedians, but it surely helps to inject humor into almost any topic” (Newkirk 72).</a:t>
            </a:r>
          </a:p>
          <a:p>
            <a:r>
              <a:rPr lang="en-US" sz="2000" dirty="0" smtClean="0"/>
              <a:t>According to Thomas Newkirk, “Writers do not need to be comedians, but it surely helps to inject humor into almost any topic” (72).</a:t>
            </a:r>
          </a:p>
          <a:p>
            <a:r>
              <a:rPr lang="en-US" sz="2000" dirty="0" smtClean="0"/>
              <a:t>Note:  You need to close the quotation marks, insert the citation, and then add the end punctuation.</a:t>
            </a:r>
            <a:endParaRPr lang="en-US" sz="2000" dirty="0"/>
          </a:p>
        </p:txBody>
      </p:sp>
      <p:sp>
        <p:nvSpPr>
          <p:cNvPr id="3" name="Title 2"/>
          <p:cNvSpPr>
            <a:spLocks noGrp="1"/>
          </p:cNvSpPr>
          <p:nvPr>
            <p:ph type="title"/>
          </p:nvPr>
        </p:nvSpPr>
        <p:spPr>
          <a:xfrm>
            <a:off x="762000" y="457200"/>
            <a:ext cx="7239000" cy="1524000"/>
          </a:xfrm>
        </p:spPr>
        <p:txBody>
          <a:bodyPr>
            <a:normAutofit fontScale="90000"/>
          </a:bodyPr>
          <a:lstStyle/>
          <a:p>
            <a:r>
              <a:rPr lang="en-US" sz="6600" dirty="0" smtClean="0">
                <a:latin typeface="Bauhaus 93" panose="04030905020B02020C02" pitchFamily="82" charset="0"/>
              </a:rPr>
              <a:t>IN-TEXT EXAMPLES: QUOTES</a:t>
            </a:r>
            <a:endParaRPr lang="en-US" sz="6600" dirty="0">
              <a:latin typeface="Bauhaus 93" panose="04030905020B02020C02" pitchFamily="82" charset="0"/>
            </a:endParaRPr>
          </a:p>
        </p:txBody>
      </p:sp>
    </p:spTree>
    <p:extLst>
      <p:ext uri="{BB962C8B-B14F-4D97-AF65-F5344CB8AC3E}">
        <p14:creationId xmlns:p14="http://schemas.microsoft.com/office/powerpoint/2010/main" val="36458956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7772400" cy="4267199"/>
          </a:xfrm>
        </p:spPr>
        <p:txBody>
          <a:bodyPr>
            <a:normAutofit/>
          </a:bodyPr>
          <a:lstStyle/>
          <a:p>
            <a:pPr marL="0" indent="0">
              <a:buNone/>
            </a:pPr>
            <a:endParaRPr lang="en-US" sz="2000" dirty="0" smtClean="0"/>
          </a:p>
          <a:p>
            <a:r>
              <a:rPr lang="en-US" sz="2000" dirty="0" smtClean="0"/>
              <a:t>To help the reader maintain interest, writers shouldn’t be afraid to express their own love for a topic (Newkirk 79).  Your passion can be contagious.</a:t>
            </a:r>
          </a:p>
          <a:p>
            <a:r>
              <a:rPr lang="en-US" sz="2000" dirty="0" smtClean="0"/>
              <a:t>Newkirk states that writers shouldn’t be afraid to express their own love for a topic (79).</a:t>
            </a:r>
          </a:p>
          <a:p>
            <a:r>
              <a:rPr lang="en-US" sz="2000" dirty="0" smtClean="0"/>
              <a:t>Note:  You can also use partial quotations when appropriate.  It’s okay to quote just a few select words and paraphrase the rest.</a:t>
            </a:r>
          </a:p>
          <a:p>
            <a:r>
              <a:rPr lang="en-US" sz="2000" dirty="0" smtClean="0"/>
              <a:t>To help the reader maintain interest, writers shouldn’t be afraid to express their “affection and fascination” with a subject (Newkirk 79).</a:t>
            </a:r>
            <a:endParaRPr lang="en-US" sz="2000" dirty="0"/>
          </a:p>
        </p:txBody>
      </p:sp>
      <p:sp>
        <p:nvSpPr>
          <p:cNvPr id="3" name="Title 2"/>
          <p:cNvSpPr>
            <a:spLocks noGrp="1"/>
          </p:cNvSpPr>
          <p:nvPr>
            <p:ph type="title"/>
          </p:nvPr>
        </p:nvSpPr>
        <p:spPr>
          <a:xfrm>
            <a:off x="762000" y="457200"/>
            <a:ext cx="7239000" cy="1524000"/>
          </a:xfrm>
        </p:spPr>
        <p:txBody>
          <a:bodyPr>
            <a:normAutofit fontScale="90000"/>
          </a:bodyPr>
          <a:lstStyle/>
          <a:p>
            <a:r>
              <a:rPr lang="en-US" sz="6600" dirty="0" smtClean="0">
                <a:latin typeface="Bauhaus 93" panose="04030905020B02020C02" pitchFamily="82" charset="0"/>
              </a:rPr>
              <a:t>IN-TEXT EXAMPLES: PARAPHRASES</a:t>
            </a:r>
            <a:endParaRPr lang="en-US" sz="6600" dirty="0">
              <a:latin typeface="Bauhaus 93" panose="04030905020B02020C02" pitchFamily="82" charset="0"/>
            </a:endParaRPr>
          </a:p>
        </p:txBody>
      </p:sp>
    </p:spTree>
    <p:extLst>
      <p:ext uri="{BB962C8B-B14F-4D97-AF65-F5344CB8AC3E}">
        <p14:creationId xmlns:p14="http://schemas.microsoft.com/office/powerpoint/2010/main" val="6965772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7772400" cy="4267199"/>
          </a:xfrm>
        </p:spPr>
        <p:txBody>
          <a:bodyPr>
            <a:noAutofit/>
          </a:bodyPr>
          <a:lstStyle/>
          <a:p>
            <a:pPr marL="0" indent="0">
              <a:buNone/>
            </a:pPr>
            <a:endParaRPr lang="en-US" sz="2400" dirty="0" smtClean="0"/>
          </a:p>
          <a:p>
            <a:r>
              <a:rPr lang="en-US" sz="2400" dirty="0" smtClean="0"/>
              <a:t>If you are quoting an article where the author of the article quotes someone else, the citation can feel a little complicated.  The best way to tackle this situation is:</a:t>
            </a:r>
          </a:p>
          <a:p>
            <a:pPr lvl="1"/>
            <a:r>
              <a:rPr lang="en-US" sz="1800" dirty="0" smtClean="0"/>
              <a:t>In YOUR text mention the person/people who actually SAID the quoted words</a:t>
            </a:r>
          </a:p>
          <a:p>
            <a:pPr lvl="1"/>
            <a:r>
              <a:rPr lang="en-US" sz="1800" dirty="0" smtClean="0"/>
              <a:t>In the parenthetical citation itself, cite the last name of the author of the “bigger” work (and the page number)</a:t>
            </a:r>
          </a:p>
          <a:p>
            <a:r>
              <a:rPr lang="en-US" sz="2400" dirty="0" smtClean="0"/>
              <a:t>Example:  A 2002 study by Spanish researchers Jose Leon and Gala </a:t>
            </a:r>
            <a:r>
              <a:rPr lang="en-US" sz="2400" dirty="0" err="1" smtClean="0"/>
              <a:t>Penalba</a:t>
            </a:r>
            <a:r>
              <a:rPr lang="en-US" sz="2400" dirty="0" smtClean="0"/>
              <a:t> found “temporal sequence is a solid criterion to organize causal structures in scientific discourse” (Newkirk 33).</a:t>
            </a:r>
            <a:endParaRPr lang="en-US" sz="2400" dirty="0"/>
          </a:p>
        </p:txBody>
      </p:sp>
      <p:sp>
        <p:nvSpPr>
          <p:cNvPr id="3" name="Title 2"/>
          <p:cNvSpPr>
            <a:spLocks noGrp="1"/>
          </p:cNvSpPr>
          <p:nvPr>
            <p:ph type="title"/>
          </p:nvPr>
        </p:nvSpPr>
        <p:spPr>
          <a:xfrm>
            <a:off x="762000" y="457200"/>
            <a:ext cx="7239000" cy="1524000"/>
          </a:xfrm>
        </p:spPr>
        <p:txBody>
          <a:bodyPr>
            <a:normAutofit fontScale="90000"/>
          </a:bodyPr>
          <a:lstStyle/>
          <a:p>
            <a:r>
              <a:rPr lang="en-US" sz="6000" dirty="0" smtClean="0">
                <a:latin typeface="Bauhaus 93" panose="04030905020B02020C02" pitchFamily="82" charset="0"/>
              </a:rPr>
              <a:t>A TRICKY SITUATION: </a:t>
            </a:r>
            <a:r>
              <a:rPr lang="en-US" sz="6600" dirty="0" smtClean="0">
                <a:latin typeface="Bauhaus 93" panose="04030905020B02020C02" pitchFamily="82" charset="0"/>
              </a:rPr>
              <a:t>quoting a quote</a:t>
            </a:r>
            <a:endParaRPr lang="en-US" sz="6600" dirty="0">
              <a:latin typeface="Bauhaus 93" panose="04030905020B02020C02" pitchFamily="82" charset="0"/>
            </a:endParaRPr>
          </a:p>
        </p:txBody>
      </p:sp>
    </p:spTree>
    <p:extLst>
      <p:ext uri="{BB962C8B-B14F-4D97-AF65-F5344CB8AC3E}">
        <p14:creationId xmlns:p14="http://schemas.microsoft.com/office/powerpoint/2010/main" val="3687729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When you take notes or find information you might use in your paper, you will need to note the source, the author, and the page number it came from</a:t>
            </a:r>
          </a:p>
          <a:p>
            <a:r>
              <a:rPr lang="en-US" sz="2000" dirty="0" smtClean="0"/>
              <a:t>Keep track of this information to make </a:t>
            </a:r>
            <a:r>
              <a:rPr lang="en-US" sz="2000" smtClean="0"/>
              <a:t>life easier = )</a:t>
            </a:r>
            <a:endParaRPr lang="en-US" sz="2000" dirty="0"/>
          </a:p>
        </p:txBody>
      </p:sp>
      <p:sp>
        <p:nvSpPr>
          <p:cNvPr id="3" name="Title 2"/>
          <p:cNvSpPr>
            <a:spLocks noGrp="1"/>
          </p:cNvSpPr>
          <p:nvPr>
            <p:ph type="title"/>
          </p:nvPr>
        </p:nvSpPr>
        <p:spPr/>
        <p:txBody>
          <a:bodyPr>
            <a:normAutofit fontScale="90000"/>
          </a:bodyPr>
          <a:lstStyle/>
          <a:p>
            <a:r>
              <a:rPr lang="en-US" sz="6600" dirty="0" smtClean="0">
                <a:latin typeface="Bauhaus 93" panose="04030905020B02020C02" pitchFamily="82" charset="0"/>
              </a:rPr>
              <a:t>WHAT THIS MEANS FOR NOTE-TAKING </a:t>
            </a:r>
            <a:endParaRPr lang="en-US" sz="6600" dirty="0">
              <a:latin typeface="Bauhaus 93" panose="04030905020B02020C02" pitchFamily="82" charset="0"/>
            </a:endParaRPr>
          </a:p>
        </p:txBody>
      </p:sp>
    </p:spTree>
    <p:extLst>
      <p:ext uri="{BB962C8B-B14F-4D97-AF65-F5344CB8AC3E}">
        <p14:creationId xmlns:p14="http://schemas.microsoft.com/office/powerpoint/2010/main" val="1117976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7772400" cy="4267199"/>
          </a:xfrm>
        </p:spPr>
        <p:txBody>
          <a:bodyPr>
            <a:normAutofit/>
          </a:bodyPr>
          <a:lstStyle/>
          <a:p>
            <a:r>
              <a:rPr lang="en-US" sz="2000" dirty="0" smtClean="0"/>
              <a:t>The Works Cited is simply a list of sources used in the research process of your paper. (ONLY list sources actually used, unlike a bibliography).</a:t>
            </a:r>
          </a:p>
          <a:p>
            <a:r>
              <a:rPr lang="en-US" sz="2000" dirty="0" smtClean="0"/>
              <a:t>It is the last page (numbered – but it doesn’t count as a page of text) of your paper.</a:t>
            </a:r>
          </a:p>
          <a:p>
            <a:r>
              <a:rPr lang="en-US" sz="2000" dirty="0" smtClean="0"/>
              <a:t>Each source is listed in a systematic way, alphabetically preferably by author last name (unless there is none).</a:t>
            </a:r>
          </a:p>
          <a:p>
            <a:r>
              <a:rPr lang="en-US" sz="2000" dirty="0" smtClean="0"/>
              <a:t>Information needed in the works cited entry is best looked up in an MLA style guide or by using a citation wizard like Easybib.com.</a:t>
            </a:r>
          </a:p>
          <a:p>
            <a:r>
              <a:rPr lang="en-US" sz="2000" dirty="0" smtClean="0"/>
              <a:t>Works cited has a centered title (Work or Works Cited) and double spacing throughout.</a:t>
            </a:r>
          </a:p>
          <a:p>
            <a:r>
              <a:rPr lang="en-US" sz="2000" dirty="0" smtClean="0"/>
              <a:t>The special indent needs to be set to “hanging,” keeping each entry left-aligned with further lines indented.</a:t>
            </a:r>
            <a:endParaRPr lang="en-US" sz="2000" dirty="0"/>
          </a:p>
        </p:txBody>
      </p:sp>
      <p:sp>
        <p:nvSpPr>
          <p:cNvPr id="3" name="Title 2"/>
          <p:cNvSpPr>
            <a:spLocks noGrp="1"/>
          </p:cNvSpPr>
          <p:nvPr>
            <p:ph type="title"/>
          </p:nvPr>
        </p:nvSpPr>
        <p:spPr>
          <a:xfrm>
            <a:off x="762000" y="457200"/>
            <a:ext cx="7239000" cy="1524000"/>
          </a:xfrm>
        </p:spPr>
        <p:txBody>
          <a:bodyPr>
            <a:normAutofit/>
          </a:bodyPr>
          <a:lstStyle/>
          <a:p>
            <a:r>
              <a:rPr lang="en-US" sz="6600" dirty="0" smtClean="0">
                <a:latin typeface="Bauhaus 93" panose="04030905020B02020C02" pitchFamily="82" charset="0"/>
              </a:rPr>
              <a:t>WORKS CITED</a:t>
            </a:r>
            <a:endParaRPr lang="en-US" sz="6600" dirty="0">
              <a:latin typeface="Bauhaus 93" panose="04030905020B02020C02" pitchFamily="82" charset="0"/>
            </a:endParaRPr>
          </a:p>
        </p:txBody>
      </p:sp>
    </p:spTree>
    <p:extLst>
      <p:ext uri="{BB962C8B-B14F-4D97-AF65-F5344CB8AC3E}">
        <p14:creationId xmlns:p14="http://schemas.microsoft.com/office/powerpoint/2010/main" val="5465769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7772400" cy="5029200"/>
          </a:xfrm>
        </p:spPr>
        <p:txBody>
          <a:bodyPr>
            <a:normAutofit fontScale="92500" lnSpcReduction="10000"/>
          </a:bodyPr>
          <a:lstStyle/>
          <a:p>
            <a:pPr marL="0" indent="-457200">
              <a:spcBef>
                <a:spcPts val="0"/>
              </a:spcBef>
              <a:buNone/>
            </a:pPr>
            <a:endParaRPr lang="en-US" sz="2000" b="1" dirty="0" smtClean="0"/>
          </a:p>
          <a:p>
            <a:pPr marL="0" indent="-457200">
              <a:spcBef>
                <a:spcPts val="0"/>
              </a:spcBef>
              <a:buNone/>
            </a:pPr>
            <a:endParaRPr lang="en-US" sz="2000" b="1" dirty="0"/>
          </a:p>
          <a:p>
            <a:pPr marL="0" indent="-457200">
              <a:spcBef>
                <a:spcPts val="0"/>
              </a:spcBef>
              <a:buNone/>
            </a:pPr>
            <a:endParaRPr lang="en-US" sz="2000" b="1" dirty="0" smtClean="0"/>
          </a:p>
          <a:p>
            <a:pPr marL="0" indent="-457200">
              <a:spcBef>
                <a:spcPts val="0"/>
              </a:spcBef>
              <a:buNone/>
            </a:pPr>
            <a:endParaRPr lang="en-US" sz="2000" b="1" dirty="0" smtClean="0"/>
          </a:p>
          <a:p>
            <a:pPr marL="0" indent="-457200">
              <a:spcBef>
                <a:spcPts val="0"/>
              </a:spcBef>
              <a:buNone/>
            </a:pPr>
            <a:r>
              <a:rPr lang="en-US" sz="2000" b="1" dirty="0" smtClean="0"/>
              <a:t>Pattern for print books: </a:t>
            </a:r>
          </a:p>
          <a:p>
            <a:pPr marL="0" indent="-457200">
              <a:spcBef>
                <a:spcPts val="0"/>
              </a:spcBef>
              <a:buNone/>
            </a:pPr>
            <a:endParaRPr lang="en-US" sz="2000" b="1" dirty="0" smtClean="0"/>
          </a:p>
          <a:p>
            <a:pPr marL="0" indent="-457200">
              <a:lnSpc>
                <a:spcPct val="150000"/>
              </a:lnSpc>
              <a:spcBef>
                <a:spcPts val="0"/>
              </a:spcBef>
              <a:buNone/>
            </a:pPr>
            <a:r>
              <a:rPr lang="en-US" sz="2000" dirty="0" smtClean="0"/>
              <a:t>Last name, First name.  </a:t>
            </a:r>
            <a:r>
              <a:rPr lang="en-US" sz="2000" i="1" dirty="0" smtClean="0"/>
              <a:t>Book Title.  </a:t>
            </a:r>
            <a:r>
              <a:rPr lang="en-US" sz="2000" dirty="0" smtClean="0"/>
              <a:t>City of publication, state abbreviation:  	Publisher, year of publication. </a:t>
            </a:r>
          </a:p>
          <a:p>
            <a:pPr marL="0" indent="-457200">
              <a:lnSpc>
                <a:spcPct val="150000"/>
              </a:lnSpc>
              <a:spcBef>
                <a:spcPts val="0"/>
              </a:spcBef>
              <a:buNone/>
            </a:pPr>
            <a:r>
              <a:rPr lang="en-US" sz="2000" dirty="0" smtClean="0"/>
              <a:t>Newkirk, Thomas. </a:t>
            </a:r>
            <a:r>
              <a:rPr lang="en-US" sz="2000" i="1" dirty="0" smtClean="0"/>
              <a:t>Minds Made for Stories.  </a:t>
            </a:r>
            <a:r>
              <a:rPr lang="en-US" sz="2000" dirty="0" smtClean="0"/>
              <a:t>Portsmouth, NH:  Heinemann, 	2014. </a:t>
            </a:r>
          </a:p>
          <a:p>
            <a:pPr marL="0" indent="-457200">
              <a:lnSpc>
                <a:spcPct val="150000"/>
              </a:lnSpc>
              <a:spcBef>
                <a:spcPts val="0"/>
              </a:spcBef>
              <a:buNone/>
            </a:pPr>
            <a:r>
              <a:rPr lang="en-US" sz="2000" dirty="0" smtClean="0"/>
              <a:t>Other types of works have similar patterns, but specific instructions based on information available.  You may find editors of works, articles that come from periodicals that have volumes and page numbers, websites, etc.  Check guides (Purdue OWL is good) or use Easybib.com.</a:t>
            </a:r>
          </a:p>
          <a:p>
            <a:pPr marL="0" indent="-457200">
              <a:buNone/>
            </a:pPr>
            <a:endParaRPr lang="en-US" sz="2000" b="1" dirty="0" smtClean="0"/>
          </a:p>
          <a:p>
            <a:pPr marL="0" indent="-457200">
              <a:lnSpc>
                <a:spcPct val="200000"/>
              </a:lnSpc>
              <a:buNone/>
            </a:pPr>
            <a:endParaRPr lang="en-US" sz="2000" b="1" dirty="0"/>
          </a:p>
          <a:p>
            <a:pPr marL="0" indent="-457200">
              <a:lnSpc>
                <a:spcPct val="200000"/>
              </a:lnSpc>
              <a:buNone/>
            </a:pPr>
            <a:endParaRPr lang="en-US" sz="2000" dirty="0"/>
          </a:p>
        </p:txBody>
      </p:sp>
      <p:sp>
        <p:nvSpPr>
          <p:cNvPr id="3" name="Title 2"/>
          <p:cNvSpPr>
            <a:spLocks noGrp="1"/>
          </p:cNvSpPr>
          <p:nvPr>
            <p:ph type="title"/>
          </p:nvPr>
        </p:nvSpPr>
        <p:spPr>
          <a:xfrm>
            <a:off x="762000" y="457200"/>
            <a:ext cx="7239000" cy="1524000"/>
          </a:xfrm>
        </p:spPr>
        <p:txBody>
          <a:bodyPr>
            <a:normAutofit fontScale="90000"/>
          </a:bodyPr>
          <a:lstStyle/>
          <a:p>
            <a:r>
              <a:rPr lang="en-US" sz="6600" dirty="0" smtClean="0">
                <a:latin typeface="Bauhaus 93" panose="04030905020B02020C02" pitchFamily="82" charset="0"/>
              </a:rPr>
              <a:t>EXAMPLE:</a:t>
            </a:r>
            <a:br>
              <a:rPr lang="en-US" sz="6600" dirty="0" smtClean="0">
                <a:latin typeface="Bauhaus 93" panose="04030905020B02020C02" pitchFamily="82" charset="0"/>
              </a:rPr>
            </a:br>
            <a:r>
              <a:rPr lang="en-US" sz="6600" dirty="0" smtClean="0">
                <a:latin typeface="Bauhaus 93" panose="04030905020B02020C02" pitchFamily="82" charset="0"/>
              </a:rPr>
              <a:t>WORKS CITED ENTRY</a:t>
            </a:r>
            <a:endParaRPr lang="en-US" sz="6600" dirty="0">
              <a:latin typeface="Bauhaus 93" panose="04030905020B02020C02" pitchFamily="82" charset="0"/>
            </a:endParaRPr>
          </a:p>
        </p:txBody>
      </p:sp>
    </p:spTree>
    <p:extLst>
      <p:ext uri="{BB962C8B-B14F-4D97-AF65-F5344CB8AC3E}">
        <p14:creationId xmlns:p14="http://schemas.microsoft.com/office/powerpoint/2010/main" val="30459764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7772400" cy="5029200"/>
          </a:xfrm>
        </p:spPr>
        <p:txBody>
          <a:bodyPr>
            <a:normAutofit fontScale="92500" lnSpcReduction="20000"/>
          </a:bodyPr>
          <a:lstStyle/>
          <a:p>
            <a:pPr marL="0" indent="-457200">
              <a:spcBef>
                <a:spcPts val="0"/>
              </a:spcBef>
              <a:buNone/>
            </a:pPr>
            <a:endParaRPr lang="en-US" sz="2000" b="1" dirty="0" smtClean="0"/>
          </a:p>
          <a:p>
            <a:pPr marL="0" indent="-457200">
              <a:spcBef>
                <a:spcPts val="0"/>
              </a:spcBef>
              <a:buNone/>
            </a:pPr>
            <a:endParaRPr lang="en-US" sz="2000" b="1" dirty="0"/>
          </a:p>
          <a:p>
            <a:pPr marL="0" indent="-457200">
              <a:spcBef>
                <a:spcPts val="0"/>
              </a:spcBef>
              <a:buNone/>
            </a:pPr>
            <a:endParaRPr lang="en-US" sz="2000" b="1" dirty="0" smtClean="0"/>
          </a:p>
          <a:p>
            <a:pPr marL="0" indent="-457200">
              <a:spcBef>
                <a:spcPts val="0"/>
              </a:spcBef>
              <a:buNone/>
            </a:pPr>
            <a:endParaRPr lang="en-US" sz="2000" b="1" dirty="0" smtClean="0"/>
          </a:p>
          <a:p>
            <a:pPr marL="0" indent="-457200">
              <a:spcBef>
                <a:spcPts val="0"/>
              </a:spcBef>
              <a:buNone/>
            </a:pPr>
            <a:r>
              <a:rPr lang="en-US" sz="2000" b="1" dirty="0" smtClean="0"/>
              <a:t>Pattern for article in an online periodical: </a:t>
            </a:r>
          </a:p>
          <a:p>
            <a:pPr marL="0" indent="-457200">
              <a:spcBef>
                <a:spcPts val="0"/>
              </a:spcBef>
              <a:buNone/>
            </a:pPr>
            <a:endParaRPr lang="en-US" sz="2000" b="1" dirty="0" smtClean="0"/>
          </a:p>
          <a:p>
            <a:pPr marL="0" indent="-457200">
              <a:lnSpc>
                <a:spcPct val="150000"/>
              </a:lnSpc>
              <a:spcBef>
                <a:spcPts val="0"/>
              </a:spcBef>
              <a:buNone/>
            </a:pPr>
            <a:r>
              <a:rPr lang="en-US" sz="2000" dirty="0" smtClean="0"/>
              <a:t>Last name, First name.  “Article Title</a:t>
            </a:r>
            <a:r>
              <a:rPr lang="en-US" sz="2000" i="1" dirty="0" smtClean="0"/>
              <a:t>.” Website. </a:t>
            </a:r>
            <a:r>
              <a:rPr lang="en-US" sz="2000" dirty="0" smtClean="0"/>
              <a:t>Publisher, month and year 	of publication.  </a:t>
            </a:r>
            <a:r>
              <a:rPr lang="en-US" sz="2000" dirty="0" smtClean="0"/>
              <a:t>URL (w/o https//: )  </a:t>
            </a:r>
            <a:r>
              <a:rPr lang="en-US" sz="2000" dirty="0" smtClean="0"/>
              <a:t>Date of Access.</a:t>
            </a:r>
          </a:p>
          <a:p>
            <a:pPr marL="0" indent="-457200">
              <a:lnSpc>
                <a:spcPct val="150000"/>
              </a:lnSpc>
              <a:spcBef>
                <a:spcPts val="0"/>
              </a:spcBef>
              <a:buNone/>
            </a:pPr>
            <a:r>
              <a:rPr lang="en-US" sz="2000" dirty="0" err="1" smtClean="0"/>
              <a:t>Lastname</a:t>
            </a:r>
            <a:r>
              <a:rPr lang="en-US" sz="2000" dirty="0" smtClean="0"/>
              <a:t>, </a:t>
            </a:r>
            <a:r>
              <a:rPr lang="en-US" sz="2000" dirty="0" err="1" smtClean="0"/>
              <a:t>Firstname</a:t>
            </a:r>
            <a:r>
              <a:rPr lang="en-US" sz="2000" dirty="0" smtClean="0"/>
              <a:t>. “Whichever Article You Chose.” </a:t>
            </a:r>
            <a:r>
              <a:rPr lang="en-US" sz="2000" i="1" dirty="0" smtClean="0"/>
              <a:t>Atlantic.com.   </a:t>
            </a:r>
            <a:r>
              <a:rPr lang="en-US" sz="2000" dirty="0" smtClean="0"/>
              <a:t>The 	Atlantic Monthly Group, ## Month 2015. </a:t>
            </a:r>
            <a:r>
              <a:rPr lang="en-US" sz="2000" dirty="0" smtClean="0">
                <a:solidFill>
                  <a:srgbClr val="0070C0"/>
                </a:solidFill>
              </a:rPr>
              <a:t> </a:t>
            </a:r>
            <a:r>
              <a:rPr lang="en-US" sz="2000" dirty="0" smtClean="0">
                <a:solidFill>
                  <a:srgbClr val="0070C0"/>
                </a:solidFill>
                <a:hlinkClick r:id="rId2"/>
              </a:rPr>
              <a:t>www.somethingherethat</a:t>
            </a:r>
            <a:r>
              <a:rPr lang="en-US" sz="2000" dirty="0" smtClean="0">
                <a:solidFill>
                  <a:srgbClr val="0070C0"/>
                </a:solidFill>
              </a:rPr>
              <a:t> 	</a:t>
            </a:r>
            <a:r>
              <a:rPr lang="en-US" sz="2000" dirty="0" smtClean="0"/>
              <a:t>5 Jan</a:t>
            </a:r>
            <a:r>
              <a:rPr lang="en-US" sz="2000" dirty="0" smtClean="0"/>
              <a:t>. 2016.</a:t>
            </a:r>
          </a:p>
          <a:p>
            <a:pPr>
              <a:lnSpc>
                <a:spcPct val="160000"/>
              </a:lnSpc>
              <a:spcBef>
                <a:spcPts val="600"/>
              </a:spcBef>
            </a:pPr>
            <a:r>
              <a:rPr lang="en-US" sz="2000" dirty="0" smtClean="0"/>
              <a:t>Note: MLA date format is ALWAYS numerical day followed by Month (all are three letter abbreviations except May, June, and July) followed by year in four digits.</a:t>
            </a:r>
            <a:endParaRPr lang="en-US" sz="2000" b="1" dirty="0" smtClean="0"/>
          </a:p>
          <a:p>
            <a:pPr marL="0" indent="-457200">
              <a:lnSpc>
                <a:spcPct val="200000"/>
              </a:lnSpc>
              <a:buNone/>
            </a:pPr>
            <a:endParaRPr lang="en-US" sz="2000" b="1" dirty="0"/>
          </a:p>
          <a:p>
            <a:pPr marL="0" indent="-457200">
              <a:lnSpc>
                <a:spcPct val="200000"/>
              </a:lnSpc>
              <a:buNone/>
            </a:pPr>
            <a:endParaRPr lang="en-US" sz="2000" dirty="0"/>
          </a:p>
        </p:txBody>
      </p:sp>
      <p:sp>
        <p:nvSpPr>
          <p:cNvPr id="3" name="Title 2"/>
          <p:cNvSpPr>
            <a:spLocks noGrp="1"/>
          </p:cNvSpPr>
          <p:nvPr>
            <p:ph type="title"/>
          </p:nvPr>
        </p:nvSpPr>
        <p:spPr>
          <a:xfrm>
            <a:off x="762000" y="457200"/>
            <a:ext cx="7239000" cy="1524000"/>
          </a:xfrm>
        </p:spPr>
        <p:txBody>
          <a:bodyPr>
            <a:normAutofit fontScale="90000"/>
          </a:bodyPr>
          <a:lstStyle/>
          <a:p>
            <a:r>
              <a:rPr lang="en-US" sz="6600" dirty="0" smtClean="0">
                <a:latin typeface="Bauhaus 93" panose="04030905020B02020C02" pitchFamily="82" charset="0"/>
              </a:rPr>
              <a:t>EXAMPLE:</a:t>
            </a:r>
            <a:br>
              <a:rPr lang="en-US" sz="6600" dirty="0" smtClean="0">
                <a:latin typeface="Bauhaus 93" panose="04030905020B02020C02" pitchFamily="82" charset="0"/>
              </a:rPr>
            </a:br>
            <a:r>
              <a:rPr lang="en-US" sz="6600" dirty="0" smtClean="0">
                <a:latin typeface="Bauhaus 93" panose="04030905020B02020C02" pitchFamily="82" charset="0"/>
              </a:rPr>
              <a:t>WORKS CITED ENTRY</a:t>
            </a:r>
            <a:endParaRPr lang="en-US" sz="6600" dirty="0">
              <a:latin typeface="Bauhaus 93" panose="04030905020B02020C02" pitchFamily="82" charset="0"/>
            </a:endParaRPr>
          </a:p>
        </p:txBody>
      </p:sp>
    </p:spTree>
    <p:extLst>
      <p:ext uri="{BB962C8B-B14F-4D97-AF65-F5344CB8AC3E}">
        <p14:creationId xmlns:p14="http://schemas.microsoft.com/office/powerpoint/2010/main" val="3364121117"/>
      </p:ext>
    </p:extLst>
  </p:cSld>
  <p:clrMapOvr>
    <a:masterClrMapping/>
  </p:clrMapOvr>
  <p:timing>
    <p:tnLst>
      <p:par>
        <p:cTn id="1" dur="indefinite" restart="never" nodeType="tmRoot"/>
      </p:par>
    </p:tnLst>
  </p:timing>
</p:sld>
</file>

<file path=ppt/theme/theme1.xml><?xml version="1.0" encoding="utf-8"?>
<a:theme xmlns:a="http://schemas.openxmlformats.org/drawingml/2006/main" name="Composite">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Composite">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100000"/>
                <a:shade val="80000"/>
                <a:satMod val="110000"/>
                <a:lumMod val="80000"/>
              </a:schemeClr>
            </a:gs>
            <a:gs pos="79000">
              <a:schemeClr val="phClr">
                <a:tint val="100000"/>
                <a:shade val="90000"/>
                <a:satMod val="105000"/>
                <a:lumMod val="100000"/>
              </a:schemeClr>
            </a:gs>
            <a:gs pos="100000">
              <a:schemeClr val="phClr">
                <a:tint val="95000"/>
                <a:shade val="100000"/>
                <a:satMod val="110000"/>
                <a:lumMod val="115000"/>
              </a:schemeClr>
            </a:gs>
          </a:gsLst>
          <a:lin ang="5400000" scaled="0"/>
        </a:gradFill>
        <a:gradFill rotWithShape="1">
          <a:gsLst>
            <a:gs pos="0">
              <a:schemeClr val="phClr">
                <a:tint val="90000"/>
                <a:shade val="100000"/>
                <a:satMod val="100000"/>
                <a:lumMod val="110000"/>
              </a:schemeClr>
            </a:gs>
            <a:gs pos="83000">
              <a:schemeClr val="phClr">
                <a:shade val="75000"/>
                <a:satMod val="200000"/>
              </a:schemeClr>
            </a:gs>
            <a:gs pos="100000">
              <a:schemeClr val="phClr">
                <a:shade val="90000"/>
                <a:satMod val="200000"/>
              </a:schemeClr>
            </a:gs>
          </a:gsLst>
          <a:path path="circle">
            <a:fillToRect l="75000" t="100000" b="3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Composite</Template>
  <TotalTime>5446</TotalTime>
  <Words>1211</Words>
  <Application>Microsoft Office PowerPoint</Application>
  <PresentationFormat>On-screen Show (4:3)</PresentationFormat>
  <Paragraphs>86</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Bauhaus 93</vt:lpstr>
      <vt:lpstr>Calibri</vt:lpstr>
      <vt:lpstr>Wingdings</vt:lpstr>
      <vt:lpstr>Composite</vt:lpstr>
      <vt:lpstr>MLA CITATIONS:</vt:lpstr>
      <vt:lpstr>WHAT?</vt:lpstr>
      <vt:lpstr>WHY?</vt:lpstr>
      <vt:lpstr>HOW?</vt:lpstr>
      <vt:lpstr>WHAT DO I CITE?</vt:lpstr>
      <vt:lpstr>PROCEDURES FOR CITING MLA STYLE</vt:lpstr>
      <vt:lpstr>MECHANICS OF QUOTING:</vt:lpstr>
      <vt:lpstr>TECHNICALITIES THAT MAY OCCUR</vt:lpstr>
      <vt:lpstr>IN-TEXT EXAMPLES: QUOTES</vt:lpstr>
      <vt:lpstr>IN-TEXT EXAMPLES: PARAPHRASES</vt:lpstr>
      <vt:lpstr>A TRICKY SITUATION: quoting a quote</vt:lpstr>
      <vt:lpstr>WHAT THIS MEANS FOR NOTE-TAKING </vt:lpstr>
      <vt:lpstr>WORKS CITED</vt:lpstr>
      <vt:lpstr>EXAMPLE: WORKS CITED ENTRY</vt:lpstr>
      <vt:lpstr>EXAMPLE: WORKS CITED ENTRY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MLA CITATIONS:</dc:title>
  <dc:creator>JennConn</dc:creator>
  <cp:lastModifiedBy>Jennifer Connolly</cp:lastModifiedBy>
  <cp:revision>21</cp:revision>
  <dcterms:created xsi:type="dcterms:W3CDTF">2016-01-07T22:17:55Z</dcterms:created>
  <dcterms:modified xsi:type="dcterms:W3CDTF">2019-03-07T21:06:51Z</dcterms:modified>
</cp:coreProperties>
</file>