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6" r:id="rId9"/>
    <p:sldId id="262" r:id="rId10"/>
    <p:sldId id="263" r:id="rId11"/>
    <p:sldId id="264" r:id="rId12"/>
    <p:sldId id="265" r:id="rId13"/>
    <p:sldId id="267" r:id="rId14"/>
    <p:sldId id="269" r:id="rId15"/>
    <p:sldId id="268" r:id="rId16"/>
    <p:sldId id="272" r:id="rId17"/>
    <p:sldId id="271" r:id="rId18"/>
    <p:sldId id="273" r:id="rId19"/>
    <p:sldId id="274" r:id="rId20"/>
    <p:sldId id="277" r:id="rId21"/>
    <p:sldId id="270" r:id="rId22"/>
  </p:sldIdLst>
  <p:sldSz cx="9144000" cy="6858000" type="screen4x3"/>
  <p:notesSz cx="7008813" cy="9294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152" cy="464741"/>
          </a:xfrm>
          <a:prstGeom prst="rect">
            <a:avLst/>
          </a:prstGeom>
        </p:spPr>
        <p:txBody>
          <a:bodyPr vert="horz" lIns="93159" tIns="46580" rIns="93159" bIns="465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039" y="0"/>
            <a:ext cx="3037152" cy="464741"/>
          </a:xfrm>
          <a:prstGeom prst="rect">
            <a:avLst/>
          </a:prstGeom>
        </p:spPr>
        <p:txBody>
          <a:bodyPr vert="horz" lIns="93159" tIns="46580" rIns="93159" bIns="46580" rtlCol="0"/>
          <a:lstStyle>
            <a:lvl1pPr algn="r">
              <a:defRPr sz="1200"/>
            </a:lvl1pPr>
          </a:lstStyle>
          <a:p>
            <a:fld id="{DDF7CD0C-49C1-4300-A422-3AC1F5E00DEC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8459"/>
            <a:ext cx="3037152" cy="464741"/>
          </a:xfrm>
          <a:prstGeom prst="rect">
            <a:avLst/>
          </a:prstGeom>
        </p:spPr>
        <p:txBody>
          <a:bodyPr vert="horz" lIns="93159" tIns="46580" rIns="93159" bIns="465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039" y="8828459"/>
            <a:ext cx="3037152" cy="464741"/>
          </a:xfrm>
          <a:prstGeom prst="rect">
            <a:avLst/>
          </a:prstGeom>
        </p:spPr>
        <p:txBody>
          <a:bodyPr vert="horz" lIns="93159" tIns="46580" rIns="93159" bIns="46580" rtlCol="0" anchor="b"/>
          <a:lstStyle>
            <a:lvl1pPr algn="r">
              <a:defRPr sz="1200"/>
            </a:lvl1pPr>
          </a:lstStyle>
          <a:p>
            <a:fld id="{7470F993-28DA-4CF8-B895-E2B10F6A2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13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329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2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4983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0" pos="48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23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3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5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4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49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6689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0" pos="4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84D5EF8-D2A5-458C-8E2C-075124C6AEF7}" type="datetimeFigureOut">
              <a:rPr lang="en-US" smtClean="0"/>
              <a:t>8/16/2018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FD76E718-E824-49F0-A03C-718870ABBB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00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0" pos="2124">
          <p15:clr>
            <a:srgbClr val="F26B43"/>
          </p15:clr>
        </p15:guide>
        <p15:guide id="5" pos="360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pos="5400">
          <p15:clr>
            <a:srgbClr val="F26B43"/>
          </p15:clr>
        </p15:guide>
        <p15:guide id="8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Writing?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371600"/>
            <a:ext cx="4686299" cy="485262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Different types/categories of writing</a:t>
            </a:r>
          </a:p>
          <a:p>
            <a:pPr lvl="2"/>
            <a:r>
              <a:rPr lang="en-US" sz="2400" dirty="0" smtClean="0"/>
              <a:t>Novels</a:t>
            </a:r>
          </a:p>
          <a:p>
            <a:pPr lvl="2"/>
            <a:r>
              <a:rPr lang="en-US" sz="2400" dirty="0" smtClean="0"/>
              <a:t>Articles</a:t>
            </a:r>
          </a:p>
          <a:p>
            <a:pPr lvl="2"/>
            <a:r>
              <a:rPr lang="en-US" sz="2400" dirty="0" smtClean="0"/>
              <a:t>Textbooks</a:t>
            </a:r>
          </a:p>
          <a:p>
            <a:pPr lvl="2"/>
            <a:r>
              <a:rPr lang="en-US" sz="2400" dirty="0" smtClean="0"/>
              <a:t>Poetry</a:t>
            </a:r>
          </a:p>
          <a:p>
            <a:pPr lvl="2"/>
            <a:r>
              <a:rPr lang="en-US" sz="2400" dirty="0" smtClean="0"/>
              <a:t>Plays</a:t>
            </a:r>
          </a:p>
          <a:p>
            <a:pPr lvl="2"/>
            <a:r>
              <a:rPr lang="en-US" sz="2400" dirty="0" smtClean="0"/>
              <a:t>Essays</a:t>
            </a:r>
          </a:p>
          <a:p>
            <a:pPr lvl="2"/>
            <a:r>
              <a:rPr lang="en-US" sz="2400" dirty="0" smtClean="0"/>
              <a:t>Etc.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685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524000"/>
            <a:ext cx="4724400" cy="4267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Who are you writing for?</a:t>
            </a:r>
          </a:p>
          <a:p>
            <a:pPr lvl="1"/>
            <a:r>
              <a:rPr lang="en-US" sz="2400" dirty="0" smtClean="0"/>
              <a:t>Your teacher?</a:t>
            </a:r>
          </a:p>
          <a:p>
            <a:pPr lvl="1"/>
            <a:r>
              <a:rPr lang="en-US" sz="2400" dirty="0" smtClean="0"/>
              <a:t>Yourself?</a:t>
            </a:r>
          </a:p>
          <a:p>
            <a:pPr lvl="1"/>
            <a:r>
              <a:rPr lang="en-US" sz="2400" dirty="0" smtClean="0"/>
              <a:t>A publisher?</a:t>
            </a:r>
          </a:p>
          <a:p>
            <a:pPr lvl="1"/>
            <a:r>
              <a:rPr lang="en-US" sz="2400" dirty="0" smtClean="0"/>
              <a:t>Specific group of people?</a:t>
            </a:r>
          </a:p>
          <a:p>
            <a:pPr lvl="1"/>
            <a:r>
              <a:rPr lang="en-US" sz="2400" dirty="0" smtClean="0"/>
              <a:t>Artificial audience or real?</a:t>
            </a:r>
          </a:p>
        </p:txBody>
      </p:sp>
    </p:spTree>
    <p:extLst>
      <p:ext uri="{BB962C8B-B14F-4D97-AF65-F5344CB8AC3E}">
        <p14:creationId xmlns:p14="http://schemas.microsoft.com/office/powerpoint/2010/main" val="20990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371600"/>
            <a:ext cx="4686299" cy="485262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Why are you writing?</a:t>
            </a:r>
          </a:p>
          <a:p>
            <a:pPr lvl="1"/>
            <a:r>
              <a:rPr lang="en-US" sz="2400" dirty="0" smtClean="0"/>
              <a:t>An assignment?</a:t>
            </a:r>
          </a:p>
          <a:p>
            <a:pPr lvl="1"/>
            <a:r>
              <a:rPr lang="en-US" sz="2400" dirty="0" smtClean="0"/>
              <a:t>Personal?</a:t>
            </a:r>
          </a:p>
          <a:p>
            <a:pPr lvl="1"/>
            <a:r>
              <a:rPr lang="en-US" sz="2400" dirty="0" smtClean="0"/>
              <a:t>Publication?</a:t>
            </a:r>
          </a:p>
          <a:p>
            <a:pPr lvl="1"/>
            <a:r>
              <a:rPr lang="en-US" sz="2400" dirty="0" smtClean="0"/>
              <a:t>Persuading, Informing, Storytelling?</a:t>
            </a:r>
          </a:p>
          <a:p>
            <a:pPr lvl="1"/>
            <a:r>
              <a:rPr lang="en-US" sz="2400" dirty="0" smtClean="0"/>
              <a:t>To say something?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398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410200"/>
            <a:ext cx="6512511" cy="1143000"/>
          </a:xfrm>
        </p:spPr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7543800" cy="5029200"/>
          </a:xfrm>
        </p:spPr>
        <p:txBody>
          <a:bodyPr>
            <a:normAutofit/>
          </a:bodyPr>
          <a:lstStyle/>
          <a:p>
            <a:r>
              <a:rPr lang="en-US" sz="3200" dirty="0"/>
              <a:t>The interrelated background conditions &amp;</a:t>
            </a:r>
            <a:r>
              <a:rPr lang="en-US" sz="3200" dirty="0" smtClean="0"/>
              <a:t> </a:t>
            </a:r>
            <a:r>
              <a:rPr lang="en-US" sz="3200" dirty="0"/>
              <a:t>details </a:t>
            </a:r>
            <a:r>
              <a:rPr lang="en-US" sz="2800" dirty="0"/>
              <a:t>surrounding</a:t>
            </a:r>
            <a:r>
              <a:rPr lang="en-US" sz="3200" dirty="0"/>
              <a:t> </a:t>
            </a:r>
            <a:r>
              <a:rPr lang="en-US" sz="3200" dirty="0" smtClean="0"/>
              <a:t>author, reader</a:t>
            </a:r>
            <a:r>
              <a:rPr lang="en-US" sz="3200" dirty="0"/>
              <a:t>, and the text itself. </a:t>
            </a:r>
            <a:endParaRPr lang="en-US" sz="3200" dirty="0" smtClean="0"/>
          </a:p>
          <a:p>
            <a:pPr lvl="1"/>
            <a:r>
              <a:rPr lang="en-US" sz="2400" dirty="0" smtClean="0"/>
              <a:t>Time period from when written and/or when read </a:t>
            </a:r>
          </a:p>
          <a:p>
            <a:pPr lvl="1"/>
            <a:r>
              <a:rPr lang="en-US" sz="2400" dirty="0" smtClean="0"/>
              <a:t>What </a:t>
            </a:r>
            <a:r>
              <a:rPr lang="en-US" sz="2400" dirty="0"/>
              <a:t>or who influenced the writer</a:t>
            </a:r>
          </a:p>
          <a:p>
            <a:pPr lvl="1"/>
            <a:r>
              <a:rPr lang="en-US" sz="2400" dirty="0"/>
              <a:t>Political &amp;</a:t>
            </a:r>
            <a:r>
              <a:rPr lang="en-US" sz="2400" dirty="0" smtClean="0"/>
              <a:t> </a:t>
            </a:r>
            <a:r>
              <a:rPr lang="en-US" sz="2400" dirty="0"/>
              <a:t>social </a:t>
            </a:r>
            <a:r>
              <a:rPr lang="en-US" sz="2400" dirty="0" smtClean="0"/>
              <a:t>influences/factors </a:t>
            </a:r>
            <a:r>
              <a:rPr lang="en-US" sz="2400" dirty="0"/>
              <a:t>on the </a:t>
            </a:r>
            <a:r>
              <a:rPr lang="en-US" sz="2400" dirty="0" smtClean="0"/>
              <a:t>writer, the reader (also cultural climate/norms)</a:t>
            </a:r>
            <a:endParaRPr lang="en-US" sz="2400" dirty="0"/>
          </a:p>
          <a:p>
            <a:pPr lvl="1"/>
            <a:r>
              <a:rPr lang="en-US" sz="2400" dirty="0" smtClean="0"/>
              <a:t>Previous knowledge of the writer and the reader</a:t>
            </a:r>
            <a:endParaRPr lang="en-US" sz="2400" dirty="0"/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xperience in genre of the writer and the reader</a:t>
            </a:r>
            <a:endParaRPr lang="en-US" sz="2400" dirty="0"/>
          </a:p>
          <a:p>
            <a:pPr marL="4572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83872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676400"/>
            <a:ext cx="4686299" cy="454782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form does the work take?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Formulaic and predictable?</a:t>
            </a:r>
          </a:p>
          <a:p>
            <a:r>
              <a:rPr lang="en-US" sz="2400" dirty="0" smtClean="0"/>
              <a:t>Content dictates form!!</a:t>
            </a:r>
          </a:p>
          <a:p>
            <a:pPr marL="4572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0437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512511" cy="1143000"/>
          </a:xfrm>
        </p:spPr>
        <p:txBody>
          <a:bodyPr/>
          <a:lstStyle/>
          <a:p>
            <a:pPr algn="l"/>
            <a:r>
              <a:rPr lang="en-US" dirty="0" smtClean="0"/>
              <a:t>Formula “Essay”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029200" cy="42367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Introduction</a:t>
            </a:r>
          </a:p>
          <a:p>
            <a:r>
              <a:rPr lang="en-US" sz="3200" dirty="0" smtClean="0"/>
              <a:t>3 body paragraphs</a:t>
            </a:r>
          </a:p>
          <a:p>
            <a:r>
              <a:rPr lang="en-US" sz="3200" dirty="0" smtClean="0"/>
              <a:t>Conclusion</a:t>
            </a:r>
          </a:p>
          <a:p>
            <a:pPr lvl="1"/>
            <a:r>
              <a:rPr lang="en-US" sz="2400" dirty="0" smtClean="0"/>
              <a:t>Why do we teach this?</a:t>
            </a:r>
          </a:p>
          <a:p>
            <a:pPr lvl="1"/>
            <a:r>
              <a:rPr lang="en-US" sz="2400" dirty="0" smtClean="0"/>
              <a:t>How do you learn to let go?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608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6512511" cy="1143000"/>
          </a:xfrm>
        </p:spPr>
        <p:txBody>
          <a:bodyPr/>
          <a:lstStyle/>
          <a:p>
            <a:pPr algn="l"/>
            <a:r>
              <a:rPr lang="en-US" dirty="0" smtClean="0"/>
              <a:t>What is an essay?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93849"/>
            <a:ext cx="6400800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Simply trying out an idea</a:t>
            </a:r>
          </a:p>
          <a:p>
            <a:pPr lvl="1"/>
            <a:r>
              <a:rPr lang="en-US" sz="2600" dirty="0" smtClean="0"/>
              <a:t>(Academic 5 paragraph is just a way to package it neatly and assess it quickly for standardization)</a:t>
            </a:r>
          </a:p>
          <a:p>
            <a:r>
              <a:rPr lang="en-US" sz="2800" dirty="0" smtClean="0"/>
              <a:t>Essays come in many shapes &amp; sizes</a:t>
            </a:r>
          </a:p>
        </p:txBody>
      </p:sp>
    </p:spTree>
    <p:extLst>
      <p:ext uri="{BB962C8B-B14F-4D97-AF65-F5344CB8AC3E}">
        <p14:creationId xmlns:p14="http://schemas.microsoft.com/office/powerpoint/2010/main" val="190885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98" y="631441"/>
            <a:ext cx="6512511" cy="1143000"/>
          </a:xfrm>
        </p:spPr>
        <p:txBody>
          <a:bodyPr/>
          <a:lstStyle/>
          <a:p>
            <a:pPr algn="l"/>
            <a:r>
              <a:rPr lang="en-US" dirty="0" smtClean="0"/>
              <a:t>REAL Essays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6400800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you say dictates the form &amp; number of paragraphs</a:t>
            </a:r>
          </a:p>
          <a:p>
            <a:pPr lvl="1"/>
            <a:r>
              <a:rPr lang="en-US" sz="2600" dirty="0" smtClean="0"/>
              <a:t>Opening section</a:t>
            </a:r>
          </a:p>
          <a:p>
            <a:pPr lvl="1"/>
            <a:r>
              <a:rPr lang="en-US" sz="2600" dirty="0" smtClean="0"/>
              <a:t>Supporting section</a:t>
            </a:r>
          </a:p>
          <a:p>
            <a:pPr lvl="1"/>
            <a:r>
              <a:rPr lang="en-US" sz="2600" dirty="0" smtClean="0"/>
              <a:t>Closing section</a:t>
            </a:r>
          </a:p>
          <a:p>
            <a:r>
              <a:rPr lang="en-US" sz="2800" dirty="0" smtClean="0"/>
              <a:t>YOU determine this!</a:t>
            </a:r>
          </a:p>
        </p:txBody>
      </p:sp>
    </p:spTree>
    <p:extLst>
      <p:ext uri="{BB962C8B-B14F-4D97-AF65-F5344CB8AC3E}">
        <p14:creationId xmlns:p14="http://schemas.microsoft.com/office/powerpoint/2010/main" val="25298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4372168"/>
            <a:ext cx="7162800" cy="1143000"/>
          </a:xfrm>
        </p:spPr>
        <p:txBody>
          <a:bodyPr/>
          <a:lstStyle/>
          <a:p>
            <a:r>
              <a:rPr lang="en-US" dirty="0" smtClean="0"/>
              <a:t>HOW do writers write?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5867400" cy="56551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Writing is not “magic” that just happens.  It is hard work that requires practice! </a:t>
            </a:r>
          </a:p>
          <a:p>
            <a:r>
              <a:rPr lang="en-US" sz="2800" dirty="0" smtClean="0"/>
              <a:t>Linear “textbook” process </a:t>
            </a:r>
          </a:p>
          <a:p>
            <a:pPr marL="4572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vs.</a:t>
            </a:r>
          </a:p>
          <a:p>
            <a:pPr marL="4572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“Real” / recursive process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224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6512511" cy="1143000"/>
          </a:xfrm>
        </p:spPr>
        <p:txBody>
          <a:bodyPr/>
          <a:lstStyle/>
          <a:p>
            <a:pPr algn="l"/>
            <a:r>
              <a:rPr lang="en-US" sz="3600" dirty="0" smtClean="0"/>
              <a:t>“Process” as you know it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676400"/>
            <a:ext cx="5257800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Prewriting (notes, webbing, charts)</a:t>
            </a:r>
          </a:p>
          <a:p>
            <a:r>
              <a:rPr lang="en-US" sz="2800" dirty="0" smtClean="0"/>
              <a:t>Rough Draft (write it out)</a:t>
            </a:r>
          </a:p>
          <a:p>
            <a:r>
              <a:rPr lang="en-US" sz="2800" dirty="0" smtClean="0"/>
              <a:t>Revise (make changes)</a:t>
            </a:r>
          </a:p>
          <a:p>
            <a:r>
              <a:rPr lang="en-US" sz="2800" dirty="0" smtClean="0"/>
              <a:t>Edit (fix mistakes)</a:t>
            </a:r>
          </a:p>
          <a:p>
            <a:r>
              <a:rPr lang="en-US" sz="2800" dirty="0" smtClean="0"/>
              <a:t>Final Draft (print it out)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>
            <a:off x="685800" y="2942918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327460" y="2942918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969120" y="2922326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2492763" y="2707442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086600" cy="1143000"/>
          </a:xfrm>
        </p:spPr>
        <p:txBody>
          <a:bodyPr/>
          <a:lstStyle/>
          <a:p>
            <a:pPr algn="l"/>
            <a:r>
              <a:rPr lang="en-US" sz="3600" dirty="0" smtClean="0"/>
              <a:t>How “Process” REALLY works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905000"/>
            <a:ext cx="5105400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Rehearsal</a:t>
            </a:r>
          </a:p>
          <a:p>
            <a:r>
              <a:rPr lang="en-US" sz="2800" dirty="0" smtClean="0"/>
              <a:t>Initial writing / Drafting</a:t>
            </a:r>
          </a:p>
          <a:p>
            <a:r>
              <a:rPr lang="en-US" sz="2800" dirty="0" smtClean="0"/>
              <a:t>Rereading</a:t>
            </a:r>
          </a:p>
          <a:p>
            <a:r>
              <a:rPr lang="en-US" sz="2800" dirty="0" smtClean="0"/>
              <a:t>Revision</a:t>
            </a:r>
          </a:p>
          <a:p>
            <a:r>
              <a:rPr lang="en-US" sz="2800" u="sng" dirty="0" smtClean="0"/>
              <a:t>Recursive </a:t>
            </a:r>
            <a:r>
              <a:rPr lang="en-US" sz="2800" dirty="0" smtClean="0"/>
              <a:t>– All happen repeatedly </a:t>
            </a:r>
            <a:endParaRPr lang="en-US" sz="2800" dirty="0"/>
          </a:p>
        </p:txBody>
      </p:sp>
      <p:sp>
        <p:nvSpPr>
          <p:cNvPr id="4" name="Curved Up Arrow 3"/>
          <p:cNvSpPr/>
          <p:nvPr/>
        </p:nvSpPr>
        <p:spPr>
          <a:xfrm>
            <a:off x="990600" y="3436620"/>
            <a:ext cx="1752600" cy="74676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914400" y="2438400"/>
            <a:ext cx="1828800" cy="838200"/>
          </a:xfrm>
          <a:prstGeom prst="curvedDown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5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Rehearsal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914400"/>
            <a:ext cx="4686299" cy="56551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Any work that is preliminary &amp; has potential for ideas</a:t>
            </a:r>
          </a:p>
          <a:p>
            <a:pPr lvl="1"/>
            <a:r>
              <a:rPr lang="en-US" sz="2600" dirty="0" smtClean="0"/>
              <a:t>Includes the unwritten thinking, planning, wondering</a:t>
            </a:r>
          </a:p>
          <a:p>
            <a:pPr lvl="1"/>
            <a:r>
              <a:rPr lang="en-US" sz="2600" dirty="0"/>
              <a:t>“Failure Free” – nothing really invested here but time and </a:t>
            </a:r>
            <a:r>
              <a:rPr lang="en-US" sz="2600" dirty="0" smtClean="0"/>
              <a:t>thought</a:t>
            </a:r>
          </a:p>
          <a:p>
            <a:pPr lvl="1"/>
            <a:r>
              <a:rPr lang="en-US" sz="2600" dirty="0" smtClean="0"/>
              <a:t>Also includes notes you make in any form you like</a:t>
            </a:r>
          </a:p>
        </p:txBody>
      </p:sp>
    </p:spTree>
    <p:extLst>
      <p:ext uri="{BB962C8B-B14F-4D97-AF65-F5344CB8AC3E}">
        <p14:creationId xmlns:p14="http://schemas.microsoft.com/office/powerpoint/2010/main" val="303159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066800"/>
            <a:ext cx="4686299" cy="56551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Just put the ideas down in a reasonable  order</a:t>
            </a:r>
          </a:p>
          <a:p>
            <a:r>
              <a:rPr lang="en-US" sz="2800" dirty="0" smtClean="0"/>
              <a:t>Give details through elaboration</a:t>
            </a:r>
          </a:p>
          <a:p>
            <a:r>
              <a:rPr lang="en-US" sz="2800" dirty="0" smtClean="0"/>
              <a:t>Let the things you need to say to accomplish your purpose &amp; suit your audience take you “away”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776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6512511" cy="1143000"/>
          </a:xfrm>
        </p:spPr>
        <p:txBody>
          <a:bodyPr/>
          <a:lstStyle/>
          <a:p>
            <a:r>
              <a:rPr lang="en-US" dirty="0" smtClean="0"/>
              <a:t>Reread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31520"/>
            <a:ext cx="6400800" cy="391668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Read your piece OUTLOUD</a:t>
            </a:r>
          </a:p>
          <a:p>
            <a:r>
              <a:rPr lang="en-US" sz="2800" dirty="0" smtClean="0"/>
              <a:t>If you have time, give it some time.</a:t>
            </a:r>
          </a:p>
          <a:p>
            <a:r>
              <a:rPr lang="en-US" sz="2800" dirty="0" smtClean="0"/>
              <a:t>Read Like a Writer</a:t>
            </a:r>
            <a:endParaRPr lang="en-US" sz="2800" dirty="0"/>
          </a:p>
          <a:p>
            <a:r>
              <a:rPr lang="en-US" sz="2800" dirty="0" smtClean="0"/>
              <a:t>Critically examine what you wrote</a:t>
            </a:r>
          </a:p>
          <a:p>
            <a:r>
              <a:rPr lang="en-US" sz="2800" dirty="0" smtClean="0"/>
              <a:t>Do NOT be afraid to change</a:t>
            </a:r>
          </a:p>
          <a:p>
            <a:r>
              <a:rPr lang="en-US" sz="2800" dirty="0" smtClean="0"/>
              <a:t>REALLY make changes if needed – changes in what you “say”</a:t>
            </a:r>
          </a:p>
        </p:txBody>
      </p:sp>
    </p:spTree>
    <p:extLst>
      <p:ext uri="{BB962C8B-B14F-4D97-AF65-F5344CB8AC3E}">
        <p14:creationId xmlns:p14="http://schemas.microsoft.com/office/powerpoint/2010/main" val="356195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3390900" cy="4952492"/>
          </a:xfrm>
        </p:spPr>
        <p:txBody>
          <a:bodyPr/>
          <a:lstStyle/>
          <a:p>
            <a:r>
              <a:rPr lang="en-US" dirty="0" smtClean="0"/>
              <a:t>CONSIDER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2209800"/>
            <a:ext cx="4686299" cy="5655156"/>
          </a:xfrm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800" dirty="0" smtClean="0"/>
              <a:t>Vision</a:t>
            </a:r>
          </a:p>
          <a:p>
            <a:r>
              <a:rPr lang="en-US" sz="2800" dirty="0" smtClean="0"/>
              <a:t>Envision</a:t>
            </a:r>
          </a:p>
          <a:p>
            <a:r>
              <a:rPr lang="en-US" sz="2800" dirty="0" smtClean="0"/>
              <a:t>Visionary</a:t>
            </a:r>
          </a:p>
          <a:p>
            <a:r>
              <a:rPr lang="en-US" sz="2800" dirty="0" smtClean="0"/>
              <a:t>Re-vision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314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204961"/>
            <a:ext cx="4686299" cy="56551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Listen to the piece</a:t>
            </a:r>
          </a:p>
          <a:p>
            <a:r>
              <a:rPr lang="en-US" sz="2800" dirty="0" smtClean="0"/>
              <a:t>“Play the reader”</a:t>
            </a:r>
          </a:p>
          <a:p>
            <a:r>
              <a:rPr lang="en-US" sz="2800" dirty="0" smtClean="0"/>
              <a:t>Chop it, slice it, dice it</a:t>
            </a:r>
          </a:p>
          <a:p>
            <a:r>
              <a:rPr lang="en-US" sz="2800" dirty="0" smtClean="0"/>
              <a:t>Revision is not about answers (right vs. wrong), but possibilities</a:t>
            </a:r>
          </a:p>
          <a:p>
            <a:r>
              <a:rPr lang="en-US" sz="2800" dirty="0" smtClean="0"/>
              <a:t>NOT for errors (</a:t>
            </a:r>
            <a:r>
              <a:rPr lang="en-US" sz="2800" dirty="0"/>
              <a:t>b</a:t>
            </a:r>
            <a:r>
              <a:rPr lang="en-US" sz="2800" dirty="0" smtClean="0"/>
              <a:t>ut fix them too)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245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6934200" cy="1143000"/>
          </a:xfrm>
        </p:spPr>
        <p:txBody>
          <a:bodyPr/>
          <a:lstStyle/>
          <a:p>
            <a:pPr algn="l"/>
            <a:r>
              <a:rPr lang="en-US" dirty="0" smtClean="0"/>
              <a:t>When is writing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209800"/>
            <a:ext cx="6400800" cy="34747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When the writer is completely satisfied with what has been said and the way it has been said</a:t>
            </a:r>
          </a:p>
          <a:p>
            <a:r>
              <a:rPr lang="en-US" sz="2800" dirty="0" smtClean="0"/>
              <a:t>Rereading and Revision can Cycle over &amp; over &amp; over &amp; over &amp; ..well, you know…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12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“Teacher-Ready”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Turn in a polished copy of a piece of writing that you can be proud of.</a:t>
            </a:r>
          </a:p>
          <a:p>
            <a:r>
              <a:rPr lang="en-US" sz="2800" dirty="0" smtClean="0"/>
              <a:t>One that says something significant in a way that reads well and shows you are confident in your message.</a:t>
            </a:r>
          </a:p>
          <a:p>
            <a:r>
              <a:rPr lang="en-US" sz="2800" dirty="0" smtClean="0"/>
              <a:t>Check for technical errors to show your attention to detail.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594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“Growth [as a writer] happens by trying things we haven’t tried before.  By making mistakes and trying again.”</a:t>
            </a:r>
          </a:p>
          <a:p>
            <a:pPr marL="0" indent="0" algn="r">
              <a:buNone/>
            </a:pPr>
            <a:r>
              <a:rPr lang="en-US" sz="3200" dirty="0" smtClean="0"/>
              <a:t>- Linda </a:t>
            </a:r>
            <a:r>
              <a:rPr lang="en-US" sz="3200" dirty="0" err="1" smtClean="0"/>
              <a:t>Rief</a:t>
            </a:r>
            <a:r>
              <a:rPr lang="en-US" sz="3200" dirty="0" smtClean="0"/>
              <a:t>, </a:t>
            </a:r>
            <a:r>
              <a:rPr lang="en-US" sz="3200" i="1" dirty="0" err="1" smtClean="0"/>
              <a:t>ReadWriteTeach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614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364" y="990600"/>
            <a:ext cx="5125569" cy="565515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000" dirty="0" smtClean="0">
                <a:latin typeface="Arabic Typesetting" pitchFamily="66" charset="-78"/>
                <a:cs typeface="Arabic Typesetting" pitchFamily="66" charset="-78"/>
              </a:rPr>
              <a:t>Risk is inherent in writing.  To write well, you have to be willing to be a bit vulnerable, to be receptive to feedback, to take a leap of faith.  </a:t>
            </a:r>
          </a:p>
          <a:p>
            <a:pPr marL="45720" indent="0" algn="ctr">
              <a:buNone/>
            </a:pPr>
            <a:r>
              <a:rPr lang="en-US" sz="4000" dirty="0" smtClean="0">
                <a:latin typeface="Arabic Typesetting" pitchFamily="66" charset="-78"/>
                <a:cs typeface="Arabic Typesetting" pitchFamily="66" charset="-78"/>
              </a:rPr>
              <a:t>TAKE THE RISK – I DARE YOU!!!</a:t>
            </a:r>
            <a:endParaRPr lang="en-US" sz="4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346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590</TotalTime>
  <Words>642</Words>
  <Application>Microsoft Office PowerPoint</Application>
  <PresentationFormat>On-screen Show (4:3)</PresentationFormat>
  <Paragraphs>110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Arabic Typesetting</vt:lpstr>
      <vt:lpstr>Arial</vt:lpstr>
      <vt:lpstr>Calibri</vt:lpstr>
      <vt:lpstr>Century Schoolbook</vt:lpstr>
      <vt:lpstr>Corbel</vt:lpstr>
      <vt:lpstr>Headlines</vt:lpstr>
      <vt:lpstr>What is Writing?</vt:lpstr>
      <vt:lpstr>Genre</vt:lpstr>
      <vt:lpstr>Audience</vt:lpstr>
      <vt:lpstr>Purpose</vt:lpstr>
      <vt:lpstr>Context</vt:lpstr>
      <vt:lpstr>Structure</vt:lpstr>
      <vt:lpstr>Formula “Essay”</vt:lpstr>
      <vt:lpstr>What is an essay?</vt:lpstr>
      <vt:lpstr>REAL Essays</vt:lpstr>
      <vt:lpstr>HOW do writers write?</vt:lpstr>
      <vt:lpstr>“Process” as you know it</vt:lpstr>
      <vt:lpstr>How “Process” REALLY works</vt:lpstr>
      <vt:lpstr>Rehearsal</vt:lpstr>
      <vt:lpstr>Initial Writing</vt:lpstr>
      <vt:lpstr>Reread</vt:lpstr>
      <vt:lpstr>CONSIDER MEANING</vt:lpstr>
      <vt:lpstr>Revision</vt:lpstr>
      <vt:lpstr>When is writing done?</vt:lpstr>
      <vt:lpstr>“Teacher-Ready”</vt:lpstr>
      <vt:lpstr>Growth</vt:lpstr>
      <vt:lpstr>Risk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JennConn</dc:creator>
  <cp:lastModifiedBy>Jennifer Connolly</cp:lastModifiedBy>
  <cp:revision>17</cp:revision>
  <cp:lastPrinted>2018-08-16T18:32:49Z</cp:lastPrinted>
  <dcterms:created xsi:type="dcterms:W3CDTF">2013-08-22T00:37:39Z</dcterms:created>
  <dcterms:modified xsi:type="dcterms:W3CDTF">2018-08-16T18:32:58Z</dcterms:modified>
</cp:coreProperties>
</file>