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3"/>
  </p:handoutMasterIdLst>
  <p:sldIdLst>
    <p:sldId id="266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53" d="100"/>
          <a:sy n="53" d="100"/>
        </p:scale>
        <p:origin x="-9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DC470-0B6A-4AED-B2A2-AEB4D5DBF249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F6A7F-22B1-46F9-9197-DA6C40D3E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76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431C7809-75AA-4431-8A49-CC064C39B47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74E19DD-16C8-4E2F-A1B5-8017981D52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Unlimited POWER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4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Unlimited Power</a:t>
            </a:r>
            <a:br>
              <a:rPr lang="en-US" dirty="0" smtClean="0"/>
            </a:br>
            <a:r>
              <a:rPr lang="en-US" dirty="0" smtClean="0"/>
              <a:t>Infinite Possibilities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5"/>
                </a:solidFill>
              </a:rPr>
              <a:t>Manipulation &amp; Control in Writing</a:t>
            </a:r>
            <a:endParaRPr lang="en-US" sz="3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72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315200" cy="1154097"/>
          </a:xfrm>
        </p:spPr>
        <p:txBody>
          <a:bodyPr/>
          <a:lstStyle/>
          <a:p>
            <a:r>
              <a:rPr lang="en-US" dirty="0" smtClean="0"/>
              <a:t>5 ¶ “You Know What”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1"/>
            <a:ext cx="8229600" cy="3124199"/>
          </a:xfrm>
        </p:spPr>
        <p:txBody>
          <a:bodyPr numCol="2">
            <a:normAutofit lnSpcReduction="10000"/>
          </a:bodyPr>
          <a:lstStyle/>
          <a:p>
            <a:pPr marL="45720" indent="0">
              <a:buNone/>
            </a:pPr>
            <a:r>
              <a:rPr lang="en-US" sz="2800" u="sng" dirty="0" smtClean="0"/>
              <a:t>Formulaic</a:t>
            </a:r>
          </a:p>
          <a:p>
            <a:r>
              <a:rPr lang="en-US" sz="2800" dirty="0" smtClean="0"/>
              <a:t>Introduction</a:t>
            </a:r>
          </a:p>
          <a:p>
            <a:r>
              <a:rPr lang="en-US" sz="2800" dirty="0" smtClean="0"/>
              <a:t>3 subtopics w/ backup </a:t>
            </a:r>
          </a:p>
          <a:p>
            <a:pPr lvl="1"/>
            <a:r>
              <a:rPr lang="en-US" sz="2400" dirty="0" smtClean="0"/>
              <a:t>“Mechanical” transitions</a:t>
            </a:r>
          </a:p>
          <a:p>
            <a:pPr lvl="1"/>
            <a:r>
              <a:rPr lang="en-US" sz="2400" dirty="0" smtClean="0"/>
              <a:t>¶ Before or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word</a:t>
            </a:r>
            <a:endParaRPr lang="en-US" sz="2400" dirty="0"/>
          </a:p>
          <a:p>
            <a:r>
              <a:rPr lang="en-US" sz="2800" dirty="0" smtClean="0"/>
              <a:t>Conclusion</a:t>
            </a:r>
          </a:p>
          <a:p>
            <a:pPr marL="45720" indent="0">
              <a:buNone/>
            </a:pPr>
            <a:r>
              <a:rPr lang="en-US" sz="2800" u="sng" dirty="0" smtClean="0"/>
              <a:t>Loose Idea</a:t>
            </a:r>
          </a:p>
          <a:p>
            <a:r>
              <a:rPr lang="en-US" sz="2800" dirty="0" smtClean="0"/>
              <a:t>Opener/Lead – Engage</a:t>
            </a:r>
          </a:p>
          <a:p>
            <a:r>
              <a:rPr lang="en-US" sz="2800" dirty="0" smtClean="0"/>
              <a:t>#? Subtopics</a:t>
            </a:r>
          </a:p>
          <a:p>
            <a:pPr lvl="1"/>
            <a:r>
              <a:rPr lang="en-US" sz="2400" dirty="0" smtClean="0"/>
              <a:t>Moving forward</a:t>
            </a:r>
          </a:p>
          <a:p>
            <a:pPr lvl="1"/>
            <a:r>
              <a:rPr lang="en-US" sz="2400" dirty="0" smtClean="0"/>
              <a:t>Like “story” plot</a:t>
            </a:r>
          </a:p>
          <a:p>
            <a:r>
              <a:rPr lang="en-US" sz="2600" dirty="0" smtClean="0"/>
              <a:t>Make it matter(further thought)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953000"/>
            <a:ext cx="8153400" cy="83099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400" b="1" u="sng" dirty="0" smtClean="0"/>
              <a:t>FORM</a:t>
            </a:r>
            <a:r>
              <a:rPr lang="en-US" sz="2400" b="1" dirty="0" smtClean="0"/>
              <a:t> AS THE GOAL</a:t>
            </a:r>
          </a:p>
          <a:p>
            <a:endParaRPr lang="en-US" sz="2400" dirty="0" smtClean="0"/>
          </a:p>
          <a:p>
            <a:r>
              <a:rPr lang="en-US" sz="2400" b="1" u="sng" dirty="0" smtClean="0"/>
              <a:t>MESSAGE</a:t>
            </a:r>
            <a:r>
              <a:rPr lang="en-US" sz="2400" b="1" dirty="0" smtClean="0"/>
              <a:t> AS THE GOAL</a:t>
            </a:r>
            <a:r>
              <a:rPr lang="en-US" dirty="0" smtClean="0"/>
              <a:t>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8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“META” comparisons - 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800" dirty="0" smtClean="0"/>
              <a:t>LIKE Geometry/Algebra</a:t>
            </a:r>
          </a:p>
          <a:p>
            <a:r>
              <a:rPr lang="en-US" sz="2800" dirty="0" smtClean="0"/>
              <a:t>Sometimes multiple ways to solve</a:t>
            </a:r>
          </a:p>
          <a:p>
            <a:r>
              <a:rPr lang="en-US" sz="2800" dirty="0" smtClean="0"/>
              <a:t>Manipulations</a:t>
            </a:r>
          </a:p>
          <a:p>
            <a:pPr marL="45720" indent="0">
              <a:buNone/>
            </a:pPr>
            <a:r>
              <a:rPr lang="en-US" sz="2800" dirty="0" smtClean="0"/>
              <a:t>NOT LIKE</a:t>
            </a:r>
          </a:p>
          <a:p>
            <a:r>
              <a:rPr lang="en-US" sz="2800" dirty="0" smtClean="0"/>
              <a:t>Always a definite answer</a:t>
            </a:r>
          </a:p>
          <a:p>
            <a:r>
              <a:rPr lang="en-US" sz="2800" dirty="0" smtClean="0"/>
              <a:t>Right or Wrong</a:t>
            </a:r>
          </a:p>
          <a:p>
            <a:pPr marL="45720" indent="0">
              <a:buNone/>
            </a:pPr>
            <a:endParaRPr lang="en-US" dirty="0" smtClean="0"/>
          </a:p>
          <a:p>
            <a:pPr marL="3200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2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44715"/>
            <a:ext cx="7848600" cy="1154097"/>
          </a:xfrm>
        </p:spPr>
        <p:txBody>
          <a:bodyPr>
            <a:normAutofit/>
          </a:bodyPr>
          <a:lstStyle/>
          <a:p>
            <a:r>
              <a:rPr lang="en-US" dirty="0" smtClean="0"/>
              <a:t>“META” comparisons -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LIKE Scientific Experimentation</a:t>
            </a:r>
          </a:p>
          <a:p>
            <a:r>
              <a:rPr lang="en-US" sz="2800" dirty="0" smtClean="0"/>
              <a:t>Start w/ possibilities</a:t>
            </a:r>
          </a:p>
          <a:p>
            <a:r>
              <a:rPr lang="en-US" sz="2800" dirty="0" smtClean="0"/>
              <a:t>Don’t always know how it will turn out</a:t>
            </a:r>
          </a:p>
          <a:p>
            <a:r>
              <a:rPr lang="en-US" sz="2800" dirty="0" smtClean="0"/>
              <a:t>Manipulations </a:t>
            </a:r>
          </a:p>
          <a:p>
            <a:pPr marL="45720" indent="0">
              <a:buNone/>
            </a:pPr>
            <a:r>
              <a:rPr lang="en-US" sz="2800" dirty="0" smtClean="0"/>
              <a:t>NOT LIKE</a:t>
            </a:r>
          </a:p>
          <a:p>
            <a:r>
              <a:rPr lang="en-US" sz="2800" dirty="0" smtClean="0"/>
              <a:t>Not in control of the results</a:t>
            </a:r>
          </a:p>
          <a:p>
            <a:pPr marL="45720" indent="0">
              <a:buNone/>
            </a:pPr>
            <a:endParaRPr lang="en-US" sz="2800" dirty="0" smtClean="0"/>
          </a:p>
          <a:p>
            <a:pPr marL="45720" indent="0">
              <a:buNone/>
            </a:pPr>
            <a:endParaRPr lang="en-US" dirty="0" smtClean="0"/>
          </a:p>
          <a:p>
            <a:pPr marL="3200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7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44715"/>
            <a:ext cx="7848600" cy="1154097"/>
          </a:xfr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META”cognitive</a:t>
            </a:r>
            <a:r>
              <a:rPr lang="en-US" dirty="0" smtClean="0"/>
              <a:t>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smtClean="0"/>
              <a:t>POWER in hands of writer</a:t>
            </a:r>
          </a:p>
          <a:p>
            <a:r>
              <a:rPr lang="en-US" sz="2800" dirty="0" smtClean="0"/>
              <a:t>Manipulations of language</a:t>
            </a:r>
          </a:p>
          <a:p>
            <a:pPr marL="45720" indent="0">
              <a:buNone/>
            </a:pPr>
            <a:r>
              <a:rPr lang="en-US" sz="2800" dirty="0" smtClean="0"/>
              <a:t>POSSIBILITIES</a:t>
            </a:r>
          </a:p>
          <a:p>
            <a:r>
              <a:rPr lang="en-US" sz="2800" dirty="0" smtClean="0"/>
              <a:t>Entirely in your control </a:t>
            </a:r>
          </a:p>
          <a:p>
            <a:pPr marL="45720" indent="0">
              <a:buNone/>
            </a:pPr>
            <a:endParaRPr lang="en-US" sz="2800" dirty="0"/>
          </a:p>
          <a:p>
            <a:pPr marL="45720" indent="0">
              <a:buNone/>
            </a:pPr>
            <a:r>
              <a:rPr lang="en-US" sz="2800" dirty="0" smtClean="0"/>
              <a:t>SCARY?? or LIBERATING??</a:t>
            </a:r>
          </a:p>
          <a:p>
            <a:pPr marL="45720" indent="0">
              <a:buNone/>
            </a:pPr>
            <a:endParaRPr lang="en-US" sz="2800" dirty="0" smtClean="0"/>
          </a:p>
          <a:p>
            <a:pPr marL="45720" indent="0">
              <a:buNone/>
            </a:pPr>
            <a:endParaRPr lang="en-US" dirty="0" smtClean="0"/>
          </a:p>
          <a:p>
            <a:pPr marL="3200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86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>
            <a:normAutofit/>
          </a:bodyPr>
          <a:lstStyle/>
          <a:p>
            <a:r>
              <a:rPr lang="en-US" dirty="0" smtClean="0"/>
              <a:t>REVISION as MANIPULATION</a:t>
            </a:r>
            <a:br>
              <a:rPr lang="en-US" dirty="0" smtClean="0"/>
            </a:br>
            <a:r>
              <a:rPr lang="en-US" sz="900" dirty="0" smtClean="0"/>
              <a:t>(Video – Genie transforms </a:t>
            </a:r>
            <a:r>
              <a:rPr lang="en-US" sz="900" dirty="0" err="1" smtClean="0"/>
              <a:t>Alladin</a:t>
            </a:r>
            <a:r>
              <a:rPr lang="en-US" sz="9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1"/>
            <a:ext cx="7315200" cy="409956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800" dirty="0" smtClean="0"/>
              <a:t>BIG changes</a:t>
            </a:r>
          </a:p>
          <a:p>
            <a:pPr marL="560070" indent="-514350">
              <a:buFont typeface="+mj-lt"/>
              <a:buAutoNum type="arabicPeriod"/>
            </a:pPr>
            <a:r>
              <a:rPr lang="en-US" sz="2800" dirty="0" smtClean="0"/>
              <a:t>Structure &amp; Order</a:t>
            </a:r>
          </a:p>
          <a:p>
            <a:pPr marL="560070" indent="-514350">
              <a:buFont typeface="+mj-lt"/>
              <a:buAutoNum type="arabicPeriod"/>
            </a:pPr>
            <a:r>
              <a:rPr lang="en-US" sz="2800" dirty="0" smtClean="0"/>
              <a:t>Beginnings &amp; Endings</a:t>
            </a:r>
          </a:p>
          <a:p>
            <a:pPr marL="560070" indent="-514350">
              <a:buFont typeface="+mj-lt"/>
              <a:buAutoNum type="arabicPeriod"/>
            </a:pPr>
            <a:r>
              <a:rPr lang="en-US" sz="2800" dirty="0" smtClean="0"/>
              <a:t>Content &amp; Ideas</a:t>
            </a:r>
          </a:p>
          <a:p>
            <a:pPr marL="45720" indent="0">
              <a:buNone/>
            </a:pPr>
            <a:r>
              <a:rPr lang="en-US" sz="2800" dirty="0" smtClean="0"/>
              <a:t>SMALL changes </a:t>
            </a:r>
          </a:p>
          <a:p>
            <a:pPr marL="560070" indent="-514350">
              <a:buFont typeface="+mj-lt"/>
              <a:buAutoNum type="arabicPeriod"/>
            </a:pPr>
            <a:r>
              <a:rPr lang="en-US" sz="2800" dirty="0" smtClean="0"/>
              <a:t>Word Choice</a:t>
            </a:r>
          </a:p>
          <a:p>
            <a:pPr marL="560070" indent="-514350">
              <a:buFont typeface="+mj-lt"/>
              <a:buAutoNum type="arabicPeriod"/>
            </a:pPr>
            <a:r>
              <a:rPr lang="en-US" sz="2800" dirty="0" smtClean="0"/>
              <a:t>Sentence Structure</a:t>
            </a:r>
          </a:p>
          <a:p>
            <a:pPr marL="560070" indent="-514350">
              <a:buFont typeface="+mj-lt"/>
              <a:buAutoNum type="arabicPeriod"/>
            </a:pPr>
            <a:r>
              <a:rPr lang="en-US" sz="2800" dirty="0" smtClean="0"/>
              <a:t>Mechanics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18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7315200" cy="1154097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Th</a:t>
            </a:r>
            <a:r>
              <a:rPr lang="en-US" dirty="0" smtClean="0"/>
              <a:t>” &amp; Pronoun Beginnings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2200"/>
            <a:ext cx="7315200" cy="4343400"/>
          </a:xfrm>
        </p:spPr>
        <p:txBody>
          <a:bodyPr/>
          <a:lstStyle/>
          <a:p>
            <a:pPr marL="45720" indent="0">
              <a:buNone/>
            </a:pPr>
            <a:r>
              <a:rPr lang="en-US" sz="2400" dirty="0" smtClean="0"/>
              <a:t>“Notice how many times you begin sentences with “</a:t>
            </a:r>
            <a:r>
              <a:rPr lang="en-US" sz="2400" dirty="0" err="1" smtClean="0"/>
              <a:t>th</a:t>
            </a:r>
            <a:r>
              <a:rPr lang="en-US" sz="2400" dirty="0" smtClean="0"/>
              <a:t>” words and pronouns.  While this isn’t “wrong” it does tend to set up subject-verb sentence structure and “slow” your writing down.  Work on changing a few to improve your sentence beginnings and add specificity to your writing.”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(ANYONE SEEN SOMETHING LIKE THIS IN YOUR FEEDBACK?)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97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315200" cy="5714999"/>
          </a:xfrm>
        </p:spPr>
        <p:txBody>
          <a:bodyPr/>
          <a:lstStyle/>
          <a:p>
            <a:pPr marL="45720" indent="0">
              <a:buNone/>
            </a:pPr>
            <a:r>
              <a:rPr lang="en-US" sz="2400" u="sng" dirty="0"/>
              <a:t>COMMON STUDENT WRITING TENDENCIES</a:t>
            </a:r>
          </a:p>
          <a:p>
            <a:r>
              <a:rPr lang="en-US" sz="2400" dirty="0"/>
              <a:t>THIS, THAT, THESE, THOSE, THE, THERE (HERE)</a:t>
            </a:r>
          </a:p>
          <a:p>
            <a:r>
              <a:rPr lang="en-US" sz="2400" dirty="0"/>
              <a:t>I, MY, SHE, HE, WE, IT</a:t>
            </a:r>
          </a:p>
          <a:p>
            <a:r>
              <a:rPr lang="en-US" sz="2400" dirty="0"/>
              <a:t>SOME, MANY</a:t>
            </a:r>
          </a:p>
          <a:p>
            <a:pPr marL="45720" indent="0">
              <a:buNone/>
            </a:pPr>
            <a:endParaRPr lang="en-US" sz="2400" dirty="0" smtClean="0"/>
          </a:p>
          <a:p>
            <a:pPr marL="45720" indent="0">
              <a:buNone/>
            </a:pPr>
            <a:r>
              <a:rPr lang="en-US" sz="2400" u="sng" dirty="0" smtClean="0"/>
              <a:t>USUALLY </a:t>
            </a:r>
            <a:r>
              <a:rPr lang="en-US" sz="2400" u="sng" dirty="0"/>
              <a:t>THESE </a:t>
            </a:r>
            <a:r>
              <a:rPr lang="en-US" sz="2400" u="sng" dirty="0" smtClean="0"/>
              <a:t>BEGINNINGS FALL </a:t>
            </a:r>
            <a:r>
              <a:rPr lang="en-US" sz="2400" u="sng" dirty="0"/>
              <a:t>INTO THE FOLLOWING CATEGORIES</a:t>
            </a:r>
          </a:p>
          <a:p>
            <a:r>
              <a:rPr lang="en-US" sz="2400" dirty="0"/>
              <a:t>VAGUE (NON-SPECIFIC)</a:t>
            </a:r>
          </a:p>
          <a:p>
            <a:r>
              <a:rPr lang="en-US" sz="2400" dirty="0"/>
              <a:t>REPETITIVE (USED TOO OFTEN – SOUNDS SIMPLE)</a:t>
            </a:r>
          </a:p>
          <a:p>
            <a:r>
              <a:rPr lang="en-US" sz="2400" dirty="0"/>
              <a:t>COULD CONNECT (BUILT OFF PREVIOUS THOUGHT)</a:t>
            </a: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1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0"/>
            <a:ext cx="7315200" cy="1154097"/>
          </a:xfrm>
        </p:spPr>
        <p:txBody>
          <a:bodyPr/>
          <a:lstStyle/>
          <a:p>
            <a:r>
              <a:rPr lang="en-US" dirty="0" smtClean="0"/>
              <a:t>EXPERIMENT &amp;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7315200" cy="4038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Work on adding variety to sentence beginnings.</a:t>
            </a:r>
          </a:p>
          <a:p>
            <a:r>
              <a:rPr lang="en-US" sz="2400" dirty="0" smtClean="0"/>
              <a:t>Start with phrases or clauses that indicate TIME, PLACE, RELATIONSHIPS, etc.  These bring the writing together.</a:t>
            </a:r>
          </a:p>
          <a:p>
            <a:r>
              <a:rPr lang="en-US" sz="2400" dirty="0" smtClean="0"/>
              <a:t>Work on building stronger sentence complexity – But still keep it sounding natural.</a:t>
            </a:r>
          </a:p>
          <a:p>
            <a:r>
              <a:rPr lang="en-US" sz="2400" dirty="0" smtClean="0"/>
              <a:t>READ WHAT YOU HAVE WRITTEN </a:t>
            </a:r>
            <a:r>
              <a:rPr lang="en-US" sz="2400" b="1" u="sng" dirty="0" smtClean="0"/>
              <a:t>OUTLOUD.</a:t>
            </a:r>
          </a:p>
          <a:p>
            <a:r>
              <a:rPr lang="en-US" sz="2400" dirty="0" smtClean="0"/>
              <a:t>It is about the CONTROL </a:t>
            </a:r>
            <a:r>
              <a:rPr lang="en-US" sz="2400" i="1" dirty="0" smtClean="0"/>
              <a:t>you</a:t>
            </a:r>
            <a:r>
              <a:rPr lang="en-US" sz="2400" dirty="0" smtClean="0"/>
              <a:t>, as the writer, have over language – don’t be afraid to exert your POWER.</a:t>
            </a:r>
          </a:p>
        </p:txBody>
      </p:sp>
    </p:spTree>
    <p:extLst>
      <p:ext uri="{BB962C8B-B14F-4D97-AF65-F5344CB8AC3E}">
        <p14:creationId xmlns:p14="http://schemas.microsoft.com/office/powerpoint/2010/main" val="71158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743200"/>
            <a:ext cx="7315200" cy="3539527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End with video clip</a:t>
            </a:r>
          </a:p>
          <a:p>
            <a:pPr marL="45720" indent="0">
              <a:buNone/>
            </a:pPr>
            <a:r>
              <a:rPr lang="en-US" dirty="0" smtClean="0"/>
              <a:t>“Phenomenal Cosmic Power”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24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641</TotalTime>
  <Words>373</Words>
  <Application>Microsoft Office PowerPoint</Application>
  <PresentationFormat>On-screen Show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Perspective</vt:lpstr>
      <vt:lpstr>Unlimited POWER</vt:lpstr>
      <vt:lpstr>Unlimited Power Infinite Possibilities</vt:lpstr>
      <vt:lpstr>5 ¶ “You Know What”</vt:lpstr>
      <vt:lpstr>“META” comparisons - MATH</vt:lpstr>
      <vt:lpstr>“META” comparisons - SCIENCE</vt:lpstr>
      <vt:lpstr>“META”cognitive WRITING</vt:lpstr>
      <vt:lpstr>REVISION as MANIPULATION (Video – Genie transforms Alladin)</vt:lpstr>
      <vt:lpstr>“Th” &amp; Pronoun Beginnings</vt:lpstr>
      <vt:lpstr>PowerPoint Presentation</vt:lpstr>
      <vt:lpstr>EXPERIMENT &amp; PRACTICE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Unlimited Power Infinite Possibilities</dc:title>
  <dc:creator>JennConn</dc:creator>
  <cp:lastModifiedBy>Jennifer Connolly</cp:lastModifiedBy>
  <cp:revision>15</cp:revision>
  <cp:lastPrinted>2014-10-13T17:10:09Z</cp:lastPrinted>
  <dcterms:created xsi:type="dcterms:W3CDTF">2014-10-13T15:51:09Z</dcterms:created>
  <dcterms:modified xsi:type="dcterms:W3CDTF">2015-11-02T21:09:01Z</dcterms:modified>
</cp:coreProperties>
</file>